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0"/>
  </p:notesMasterIdLst>
  <p:sldIdLst>
    <p:sldId id="256" r:id="rId5"/>
    <p:sldId id="283" r:id="rId6"/>
    <p:sldId id="276" r:id="rId7"/>
    <p:sldId id="294" r:id="rId8"/>
    <p:sldId id="295" r:id="rId9"/>
    <p:sldId id="301" r:id="rId10"/>
    <p:sldId id="296" r:id="rId11"/>
    <p:sldId id="297" r:id="rId12"/>
    <p:sldId id="298" r:id="rId13"/>
    <p:sldId id="293" r:id="rId14"/>
    <p:sldId id="286" r:id="rId15"/>
    <p:sldId id="299" r:id="rId16"/>
    <p:sldId id="287" r:id="rId17"/>
    <p:sldId id="270" r:id="rId18"/>
    <p:sldId id="280" r:id="rId19"/>
    <p:sldId id="282" r:id="rId20"/>
    <p:sldId id="271" r:id="rId21"/>
    <p:sldId id="288" r:id="rId22"/>
    <p:sldId id="289" r:id="rId23"/>
    <p:sldId id="290" r:id="rId24"/>
    <p:sldId id="278" r:id="rId25"/>
    <p:sldId id="279" r:id="rId26"/>
    <p:sldId id="277" r:id="rId27"/>
    <p:sldId id="284" r:id="rId28"/>
    <p:sldId id="300" r:id="rId29"/>
    <p:sldId id="265" r:id="rId30"/>
    <p:sldId id="266" r:id="rId31"/>
    <p:sldId id="267" r:id="rId32"/>
    <p:sldId id="292" r:id="rId33"/>
    <p:sldId id="274" r:id="rId34"/>
    <p:sldId id="262" r:id="rId35"/>
    <p:sldId id="264" r:id="rId36"/>
    <p:sldId id="263" r:id="rId37"/>
    <p:sldId id="275" r:id="rId38"/>
    <p:sldId id="260"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56FF"/>
    <a:srgbClr val="503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3"/>
    <p:restoredTop sz="80392"/>
  </p:normalViewPr>
  <p:slideViewPr>
    <p:cSldViewPr snapToGrid="0" snapToObjects="1">
      <p:cViewPr varScale="1">
        <p:scale>
          <a:sx n="90" d="100"/>
          <a:sy n="90" d="100"/>
        </p:scale>
        <p:origin x="32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5BA9A6-47AB-B948-8247-1A96FF2034A0}" type="doc">
      <dgm:prSet loTypeId="urn:microsoft.com/office/officeart/2005/8/layout/hProcess11" loCatId="" qsTypeId="urn:microsoft.com/office/officeart/2005/8/quickstyle/simple4" qsCatId="simple" csTypeId="urn:microsoft.com/office/officeart/2005/8/colors/accent2_3" csCatId="accent2" phldr="1"/>
      <dgm:spPr/>
    </dgm:pt>
    <dgm:pt modelId="{66135F0C-DCD3-6049-AC54-248960360E81}">
      <dgm:prSet phldrT="[Text]"/>
      <dgm:spPr/>
      <dgm:t>
        <a:bodyPr/>
        <a:lstStyle/>
        <a:p>
          <a:r>
            <a:rPr lang="en-US" dirty="0"/>
            <a:t>Collect data</a:t>
          </a:r>
        </a:p>
      </dgm:t>
    </dgm:pt>
    <dgm:pt modelId="{78AC399B-B25A-7C4D-B518-6E38DCABAE28}" type="parTrans" cxnId="{BD9C6965-4D9E-3B45-A973-5AE2C654A04F}">
      <dgm:prSet/>
      <dgm:spPr/>
      <dgm:t>
        <a:bodyPr/>
        <a:lstStyle/>
        <a:p>
          <a:endParaRPr lang="en-US"/>
        </a:p>
      </dgm:t>
    </dgm:pt>
    <dgm:pt modelId="{D9CC1C8A-2239-ED43-8C7F-69602FF3EAE2}" type="sibTrans" cxnId="{BD9C6965-4D9E-3B45-A973-5AE2C654A04F}">
      <dgm:prSet/>
      <dgm:spPr/>
      <dgm:t>
        <a:bodyPr/>
        <a:lstStyle/>
        <a:p>
          <a:endParaRPr lang="en-US"/>
        </a:p>
      </dgm:t>
    </dgm:pt>
    <dgm:pt modelId="{CE8F4807-6463-EC42-9CE7-403EA1FDF775}">
      <dgm:prSet phldrT="[Text]"/>
      <dgm:spPr/>
      <dgm:t>
        <a:bodyPr/>
        <a:lstStyle/>
        <a:p>
          <a:r>
            <a:rPr lang="en-US" dirty="0"/>
            <a:t>Clean and organize data</a:t>
          </a:r>
        </a:p>
      </dgm:t>
    </dgm:pt>
    <dgm:pt modelId="{24FEC2BF-FD85-964E-A37D-902740D15826}" type="parTrans" cxnId="{FF0EE6AC-5AB4-F541-B0CC-E43EFD334FAC}">
      <dgm:prSet/>
      <dgm:spPr/>
      <dgm:t>
        <a:bodyPr/>
        <a:lstStyle/>
        <a:p>
          <a:endParaRPr lang="en-US"/>
        </a:p>
      </dgm:t>
    </dgm:pt>
    <dgm:pt modelId="{40CAD300-8A28-D846-95E7-3E423A2649C7}" type="sibTrans" cxnId="{FF0EE6AC-5AB4-F541-B0CC-E43EFD334FAC}">
      <dgm:prSet/>
      <dgm:spPr/>
      <dgm:t>
        <a:bodyPr/>
        <a:lstStyle/>
        <a:p>
          <a:endParaRPr lang="en-US"/>
        </a:p>
      </dgm:t>
    </dgm:pt>
    <dgm:pt modelId="{252E2D78-03E3-6941-BDAF-2B698D07AE39}">
      <dgm:prSet phldrT="[Text]"/>
      <dgm:spPr/>
      <dgm:t>
        <a:bodyPr/>
        <a:lstStyle/>
        <a:p>
          <a:r>
            <a:rPr lang="en-US" dirty="0"/>
            <a:t>Create model</a:t>
          </a:r>
        </a:p>
      </dgm:t>
    </dgm:pt>
    <dgm:pt modelId="{557C0A24-4759-9447-AE25-93527A753F66}" type="parTrans" cxnId="{95CCDC82-1BB4-8042-B9CF-6396AEC84C26}">
      <dgm:prSet/>
      <dgm:spPr/>
      <dgm:t>
        <a:bodyPr/>
        <a:lstStyle/>
        <a:p>
          <a:endParaRPr lang="en-US"/>
        </a:p>
      </dgm:t>
    </dgm:pt>
    <dgm:pt modelId="{321D2014-177B-DD49-8721-0E85F297620D}" type="sibTrans" cxnId="{95CCDC82-1BB4-8042-B9CF-6396AEC84C26}">
      <dgm:prSet/>
      <dgm:spPr/>
      <dgm:t>
        <a:bodyPr/>
        <a:lstStyle/>
        <a:p>
          <a:endParaRPr lang="en-US"/>
        </a:p>
      </dgm:t>
    </dgm:pt>
    <dgm:pt modelId="{F3627592-2B39-284C-AF3F-2D8088C8C013}">
      <dgm:prSet phldrT="[Text]"/>
      <dgm:spPr/>
      <dgm:t>
        <a:bodyPr/>
        <a:lstStyle/>
        <a:p>
          <a:r>
            <a:rPr lang="en-US" dirty="0"/>
            <a:t>Use more data to test and validate the model</a:t>
          </a:r>
        </a:p>
      </dgm:t>
    </dgm:pt>
    <dgm:pt modelId="{A725B36E-5F09-3348-A093-3ADFB9BF6A05}" type="parTrans" cxnId="{04D3D3BD-A0DF-5948-AB37-2D2CC01BCF28}">
      <dgm:prSet/>
      <dgm:spPr/>
      <dgm:t>
        <a:bodyPr/>
        <a:lstStyle/>
        <a:p>
          <a:endParaRPr lang="en-US"/>
        </a:p>
      </dgm:t>
    </dgm:pt>
    <dgm:pt modelId="{6DEF387F-01DF-394C-81AC-4B3F5E67E509}" type="sibTrans" cxnId="{04D3D3BD-A0DF-5948-AB37-2D2CC01BCF28}">
      <dgm:prSet/>
      <dgm:spPr/>
      <dgm:t>
        <a:bodyPr/>
        <a:lstStyle/>
        <a:p>
          <a:endParaRPr lang="en-US"/>
        </a:p>
      </dgm:t>
    </dgm:pt>
    <dgm:pt modelId="{8B2285A7-5F44-784A-BD13-D7395D7C3177}">
      <dgm:prSet phldrT="[Text]"/>
      <dgm:spPr/>
      <dgm:t>
        <a:bodyPr/>
        <a:lstStyle/>
        <a:p>
          <a:r>
            <a:rPr lang="en-US" dirty="0"/>
            <a:t>Deployed finished model</a:t>
          </a:r>
        </a:p>
      </dgm:t>
    </dgm:pt>
    <dgm:pt modelId="{3A9F53F6-6B5A-5847-A555-2B8430735E03}" type="parTrans" cxnId="{F597724B-1A26-5F44-BB26-BBCC6EDE7467}">
      <dgm:prSet/>
      <dgm:spPr/>
      <dgm:t>
        <a:bodyPr/>
        <a:lstStyle/>
        <a:p>
          <a:endParaRPr lang="en-US"/>
        </a:p>
      </dgm:t>
    </dgm:pt>
    <dgm:pt modelId="{16A5D1C4-3580-DB48-B976-DCE091F9D224}" type="sibTrans" cxnId="{F597724B-1A26-5F44-BB26-BBCC6EDE7467}">
      <dgm:prSet/>
      <dgm:spPr/>
      <dgm:t>
        <a:bodyPr/>
        <a:lstStyle/>
        <a:p>
          <a:endParaRPr lang="en-US"/>
        </a:p>
      </dgm:t>
    </dgm:pt>
    <dgm:pt modelId="{CC28D9E7-4EC1-D140-B789-2BCD12BBD38A}" type="pres">
      <dgm:prSet presAssocID="{F95BA9A6-47AB-B948-8247-1A96FF2034A0}" presName="Name0" presStyleCnt="0">
        <dgm:presLayoutVars>
          <dgm:dir/>
          <dgm:resizeHandles val="exact"/>
        </dgm:presLayoutVars>
      </dgm:prSet>
      <dgm:spPr/>
    </dgm:pt>
    <dgm:pt modelId="{7F0477B0-C063-0240-9837-DCC545253AB8}" type="pres">
      <dgm:prSet presAssocID="{F95BA9A6-47AB-B948-8247-1A96FF2034A0}" presName="arrow" presStyleLbl="bgShp" presStyleIdx="0" presStyleCnt="1"/>
      <dgm:spPr>
        <a:solidFill>
          <a:srgbClr val="00B0F0"/>
        </a:solidFill>
        <a:ln>
          <a:solidFill>
            <a:srgbClr val="FFFF00"/>
          </a:solidFill>
        </a:ln>
      </dgm:spPr>
    </dgm:pt>
    <dgm:pt modelId="{3C14F602-BD48-574D-92A6-83E1A78D615D}" type="pres">
      <dgm:prSet presAssocID="{F95BA9A6-47AB-B948-8247-1A96FF2034A0}" presName="points" presStyleCnt="0"/>
      <dgm:spPr/>
    </dgm:pt>
    <dgm:pt modelId="{D5A470B7-B9AE-E345-935B-A9FADB96BC40}" type="pres">
      <dgm:prSet presAssocID="{66135F0C-DCD3-6049-AC54-248960360E81}" presName="compositeA" presStyleCnt="0"/>
      <dgm:spPr/>
    </dgm:pt>
    <dgm:pt modelId="{B48BFB93-B742-3F46-BAE3-BE15F1EED64C}" type="pres">
      <dgm:prSet presAssocID="{66135F0C-DCD3-6049-AC54-248960360E81}" presName="textA" presStyleLbl="revTx" presStyleIdx="0" presStyleCnt="5">
        <dgm:presLayoutVars>
          <dgm:bulletEnabled val="1"/>
        </dgm:presLayoutVars>
      </dgm:prSet>
      <dgm:spPr/>
    </dgm:pt>
    <dgm:pt modelId="{7DBA848C-C632-DF49-82F7-46E8D2E98F68}" type="pres">
      <dgm:prSet presAssocID="{66135F0C-DCD3-6049-AC54-248960360E81}" presName="circleA" presStyleLbl="node1" presStyleIdx="0" presStyleCnt="5"/>
      <dgm:spPr/>
    </dgm:pt>
    <dgm:pt modelId="{DE80CD74-2451-BF4A-A244-C3E995C1D73F}" type="pres">
      <dgm:prSet presAssocID="{66135F0C-DCD3-6049-AC54-248960360E81}" presName="spaceA" presStyleCnt="0"/>
      <dgm:spPr/>
    </dgm:pt>
    <dgm:pt modelId="{F030384E-A2D2-2D4A-9968-6C42E8BEDDFA}" type="pres">
      <dgm:prSet presAssocID="{D9CC1C8A-2239-ED43-8C7F-69602FF3EAE2}" presName="space" presStyleCnt="0"/>
      <dgm:spPr/>
    </dgm:pt>
    <dgm:pt modelId="{8861A720-7964-294D-A65F-3406145EAED5}" type="pres">
      <dgm:prSet presAssocID="{CE8F4807-6463-EC42-9CE7-403EA1FDF775}" presName="compositeB" presStyleCnt="0"/>
      <dgm:spPr/>
    </dgm:pt>
    <dgm:pt modelId="{E7AF6CC1-934D-E749-AE52-83A9D790100D}" type="pres">
      <dgm:prSet presAssocID="{CE8F4807-6463-EC42-9CE7-403EA1FDF775}" presName="textB" presStyleLbl="revTx" presStyleIdx="1" presStyleCnt="5">
        <dgm:presLayoutVars>
          <dgm:bulletEnabled val="1"/>
        </dgm:presLayoutVars>
      </dgm:prSet>
      <dgm:spPr/>
    </dgm:pt>
    <dgm:pt modelId="{89752916-9075-0E4D-9F06-D4B8B5485AB9}" type="pres">
      <dgm:prSet presAssocID="{CE8F4807-6463-EC42-9CE7-403EA1FDF775}" presName="circleB" presStyleLbl="node1" presStyleIdx="1" presStyleCnt="5"/>
      <dgm:spPr/>
    </dgm:pt>
    <dgm:pt modelId="{26078E6F-C39F-A742-B570-3E45ACE50D17}" type="pres">
      <dgm:prSet presAssocID="{CE8F4807-6463-EC42-9CE7-403EA1FDF775}" presName="spaceB" presStyleCnt="0"/>
      <dgm:spPr/>
    </dgm:pt>
    <dgm:pt modelId="{1E932C35-4D23-334D-B03D-BF46C36A730B}" type="pres">
      <dgm:prSet presAssocID="{40CAD300-8A28-D846-95E7-3E423A2649C7}" presName="space" presStyleCnt="0"/>
      <dgm:spPr/>
    </dgm:pt>
    <dgm:pt modelId="{F9074731-C8FB-8C4B-90A1-CA4C1FC81A8F}" type="pres">
      <dgm:prSet presAssocID="{252E2D78-03E3-6941-BDAF-2B698D07AE39}" presName="compositeA" presStyleCnt="0"/>
      <dgm:spPr/>
    </dgm:pt>
    <dgm:pt modelId="{5EAEAD65-7BA4-AF46-9607-FD5E3819EA19}" type="pres">
      <dgm:prSet presAssocID="{252E2D78-03E3-6941-BDAF-2B698D07AE39}" presName="textA" presStyleLbl="revTx" presStyleIdx="2" presStyleCnt="5">
        <dgm:presLayoutVars>
          <dgm:bulletEnabled val="1"/>
        </dgm:presLayoutVars>
      </dgm:prSet>
      <dgm:spPr/>
    </dgm:pt>
    <dgm:pt modelId="{CA140676-8A4D-7541-ADFA-4C0EE18328A0}" type="pres">
      <dgm:prSet presAssocID="{252E2D78-03E3-6941-BDAF-2B698D07AE39}" presName="circleA" presStyleLbl="node1" presStyleIdx="2" presStyleCnt="5"/>
      <dgm:spPr/>
    </dgm:pt>
    <dgm:pt modelId="{CA2589AC-2A99-224F-94AE-65D6478043EF}" type="pres">
      <dgm:prSet presAssocID="{252E2D78-03E3-6941-BDAF-2B698D07AE39}" presName="spaceA" presStyleCnt="0"/>
      <dgm:spPr/>
    </dgm:pt>
    <dgm:pt modelId="{6C4EC4B4-14CD-CD4F-BE9E-9D3363822898}" type="pres">
      <dgm:prSet presAssocID="{321D2014-177B-DD49-8721-0E85F297620D}" presName="space" presStyleCnt="0"/>
      <dgm:spPr/>
    </dgm:pt>
    <dgm:pt modelId="{089B0895-3280-4F4B-8631-8854CF7B276A}" type="pres">
      <dgm:prSet presAssocID="{F3627592-2B39-284C-AF3F-2D8088C8C013}" presName="compositeB" presStyleCnt="0"/>
      <dgm:spPr/>
    </dgm:pt>
    <dgm:pt modelId="{4A44275D-307B-CB48-BB7A-4F4E3E564908}" type="pres">
      <dgm:prSet presAssocID="{F3627592-2B39-284C-AF3F-2D8088C8C013}" presName="textB" presStyleLbl="revTx" presStyleIdx="3" presStyleCnt="5">
        <dgm:presLayoutVars>
          <dgm:bulletEnabled val="1"/>
        </dgm:presLayoutVars>
      </dgm:prSet>
      <dgm:spPr/>
    </dgm:pt>
    <dgm:pt modelId="{9497FD52-F6DB-5345-B060-7D85867F35AF}" type="pres">
      <dgm:prSet presAssocID="{F3627592-2B39-284C-AF3F-2D8088C8C013}" presName="circleB" presStyleLbl="node1" presStyleIdx="3" presStyleCnt="5"/>
      <dgm:spPr/>
    </dgm:pt>
    <dgm:pt modelId="{16894B03-D48B-FD42-93E4-FC45E13A682C}" type="pres">
      <dgm:prSet presAssocID="{F3627592-2B39-284C-AF3F-2D8088C8C013}" presName="spaceB" presStyleCnt="0"/>
      <dgm:spPr/>
    </dgm:pt>
    <dgm:pt modelId="{EBAFC54A-ACF0-2340-834F-AB9D42294B9F}" type="pres">
      <dgm:prSet presAssocID="{6DEF387F-01DF-394C-81AC-4B3F5E67E509}" presName="space" presStyleCnt="0"/>
      <dgm:spPr/>
    </dgm:pt>
    <dgm:pt modelId="{2C8265F8-1E0A-1048-BE7E-CED5647DD4F3}" type="pres">
      <dgm:prSet presAssocID="{8B2285A7-5F44-784A-BD13-D7395D7C3177}" presName="compositeA" presStyleCnt="0"/>
      <dgm:spPr/>
    </dgm:pt>
    <dgm:pt modelId="{EAA1330C-AC1A-F24C-82EB-9945FD980D00}" type="pres">
      <dgm:prSet presAssocID="{8B2285A7-5F44-784A-BD13-D7395D7C3177}" presName="textA" presStyleLbl="revTx" presStyleIdx="4" presStyleCnt="5">
        <dgm:presLayoutVars>
          <dgm:bulletEnabled val="1"/>
        </dgm:presLayoutVars>
      </dgm:prSet>
      <dgm:spPr/>
    </dgm:pt>
    <dgm:pt modelId="{1E4B6F25-A033-6A49-8237-3835EB3A8FED}" type="pres">
      <dgm:prSet presAssocID="{8B2285A7-5F44-784A-BD13-D7395D7C3177}" presName="circleA" presStyleLbl="node1" presStyleIdx="4" presStyleCnt="5"/>
      <dgm:spPr/>
    </dgm:pt>
    <dgm:pt modelId="{9E749E65-7CA7-B04C-BF38-15755792F210}" type="pres">
      <dgm:prSet presAssocID="{8B2285A7-5F44-784A-BD13-D7395D7C3177}" presName="spaceA" presStyleCnt="0"/>
      <dgm:spPr/>
    </dgm:pt>
  </dgm:ptLst>
  <dgm:cxnLst>
    <dgm:cxn modelId="{36B6DB25-43D2-824A-A327-4A28957D32B0}" type="presOf" srcId="{252E2D78-03E3-6941-BDAF-2B698D07AE39}" destId="{5EAEAD65-7BA4-AF46-9607-FD5E3819EA19}" srcOrd="0" destOrd="0" presId="urn:microsoft.com/office/officeart/2005/8/layout/hProcess11"/>
    <dgm:cxn modelId="{43C10A27-F067-D743-969D-B46A4A964A7B}" type="presOf" srcId="{8B2285A7-5F44-784A-BD13-D7395D7C3177}" destId="{EAA1330C-AC1A-F24C-82EB-9945FD980D00}" srcOrd="0" destOrd="0" presId="urn:microsoft.com/office/officeart/2005/8/layout/hProcess11"/>
    <dgm:cxn modelId="{2BE2B92B-E035-8E49-8533-94E0011F7403}" type="presOf" srcId="{F3627592-2B39-284C-AF3F-2D8088C8C013}" destId="{4A44275D-307B-CB48-BB7A-4F4E3E564908}" srcOrd="0" destOrd="0" presId="urn:microsoft.com/office/officeart/2005/8/layout/hProcess11"/>
    <dgm:cxn modelId="{826BFD44-AD00-F543-907C-579A34260574}" type="presOf" srcId="{CE8F4807-6463-EC42-9CE7-403EA1FDF775}" destId="{E7AF6CC1-934D-E749-AE52-83A9D790100D}" srcOrd="0" destOrd="0" presId="urn:microsoft.com/office/officeart/2005/8/layout/hProcess11"/>
    <dgm:cxn modelId="{F597724B-1A26-5F44-BB26-BBCC6EDE7467}" srcId="{F95BA9A6-47AB-B948-8247-1A96FF2034A0}" destId="{8B2285A7-5F44-784A-BD13-D7395D7C3177}" srcOrd="4" destOrd="0" parTransId="{3A9F53F6-6B5A-5847-A555-2B8430735E03}" sibTransId="{16A5D1C4-3580-DB48-B976-DCE091F9D224}"/>
    <dgm:cxn modelId="{BD9C6965-4D9E-3B45-A973-5AE2C654A04F}" srcId="{F95BA9A6-47AB-B948-8247-1A96FF2034A0}" destId="{66135F0C-DCD3-6049-AC54-248960360E81}" srcOrd="0" destOrd="0" parTransId="{78AC399B-B25A-7C4D-B518-6E38DCABAE28}" sibTransId="{D9CC1C8A-2239-ED43-8C7F-69602FF3EAE2}"/>
    <dgm:cxn modelId="{95CCDC82-1BB4-8042-B9CF-6396AEC84C26}" srcId="{F95BA9A6-47AB-B948-8247-1A96FF2034A0}" destId="{252E2D78-03E3-6941-BDAF-2B698D07AE39}" srcOrd="2" destOrd="0" parTransId="{557C0A24-4759-9447-AE25-93527A753F66}" sibTransId="{321D2014-177B-DD49-8721-0E85F297620D}"/>
    <dgm:cxn modelId="{B6286F8C-3218-574B-BE18-BC8E4B8B0FB1}" type="presOf" srcId="{66135F0C-DCD3-6049-AC54-248960360E81}" destId="{B48BFB93-B742-3F46-BAE3-BE15F1EED64C}" srcOrd="0" destOrd="0" presId="urn:microsoft.com/office/officeart/2005/8/layout/hProcess11"/>
    <dgm:cxn modelId="{FF0EE6AC-5AB4-F541-B0CC-E43EFD334FAC}" srcId="{F95BA9A6-47AB-B948-8247-1A96FF2034A0}" destId="{CE8F4807-6463-EC42-9CE7-403EA1FDF775}" srcOrd="1" destOrd="0" parTransId="{24FEC2BF-FD85-964E-A37D-902740D15826}" sibTransId="{40CAD300-8A28-D846-95E7-3E423A2649C7}"/>
    <dgm:cxn modelId="{04D3D3BD-A0DF-5948-AB37-2D2CC01BCF28}" srcId="{F95BA9A6-47AB-B948-8247-1A96FF2034A0}" destId="{F3627592-2B39-284C-AF3F-2D8088C8C013}" srcOrd="3" destOrd="0" parTransId="{A725B36E-5F09-3348-A093-3ADFB9BF6A05}" sibTransId="{6DEF387F-01DF-394C-81AC-4B3F5E67E509}"/>
    <dgm:cxn modelId="{9168A4CA-D1E1-3E47-BCDD-91C6FF0ECBC3}" type="presOf" srcId="{F95BA9A6-47AB-B948-8247-1A96FF2034A0}" destId="{CC28D9E7-4EC1-D140-B789-2BCD12BBD38A}" srcOrd="0" destOrd="0" presId="urn:microsoft.com/office/officeart/2005/8/layout/hProcess11"/>
    <dgm:cxn modelId="{862A72EF-E1A8-5145-A255-81A8670E04BE}" type="presParOf" srcId="{CC28D9E7-4EC1-D140-B789-2BCD12BBD38A}" destId="{7F0477B0-C063-0240-9837-DCC545253AB8}" srcOrd="0" destOrd="0" presId="urn:microsoft.com/office/officeart/2005/8/layout/hProcess11"/>
    <dgm:cxn modelId="{BF9FC071-C814-5F4C-AB67-DD9B2BC08A58}" type="presParOf" srcId="{CC28D9E7-4EC1-D140-B789-2BCD12BBD38A}" destId="{3C14F602-BD48-574D-92A6-83E1A78D615D}" srcOrd="1" destOrd="0" presId="urn:microsoft.com/office/officeart/2005/8/layout/hProcess11"/>
    <dgm:cxn modelId="{EE070EF3-3302-2544-B0F5-5890D6521B9B}" type="presParOf" srcId="{3C14F602-BD48-574D-92A6-83E1A78D615D}" destId="{D5A470B7-B9AE-E345-935B-A9FADB96BC40}" srcOrd="0" destOrd="0" presId="urn:microsoft.com/office/officeart/2005/8/layout/hProcess11"/>
    <dgm:cxn modelId="{7CDEEE56-85FD-C846-B61E-4F008C3E7581}" type="presParOf" srcId="{D5A470B7-B9AE-E345-935B-A9FADB96BC40}" destId="{B48BFB93-B742-3F46-BAE3-BE15F1EED64C}" srcOrd="0" destOrd="0" presId="urn:microsoft.com/office/officeart/2005/8/layout/hProcess11"/>
    <dgm:cxn modelId="{52E79593-127F-274B-A541-26C8D10E63F3}" type="presParOf" srcId="{D5A470B7-B9AE-E345-935B-A9FADB96BC40}" destId="{7DBA848C-C632-DF49-82F7-46E8D2E98F68}" srcOrd="1" destOrd="0" presId="urn:microsoft.com/office/officeart/2005/8/layout/hProcess11"/>
    <dgm:cxn modelId="{A2F2560B-0DB1-CD46-AF7F-A9862B902A38}" type="presParOf" srcId="{D5A470B7-B9AE-E345-935B-A9FADB96BC40}" destId="{DE80CD74-2451-BF4A-A244-C3E995C1D73F}" srcOrd="2" destOrd="0" presId="urn:microsoft.com/office/officeart/2005/8/layout/hProcess11"/>
    <dgm:cxn modelId="{8DB8A9AA-76FE-A549-AE06-CC85C487CE82}" type="presParOf" srcId="{3C14F602-BD48-574D-92A6-83E1A78D615D}" destId="{F030384E-A2D2-2D4A-9968-6C42E8BEDDFA}" srcOrd="1" destOrd="0" presId="urn:microsoft.com/office/officeart/2005/8/layout/hProcess11"/>
    <dgm:cxn modelId="{521C6E6F-0745-2647-8CBF-C01C310B6876}" type="presParOf" srcId="{3C14F602-BD48-574D-92A6-83E1A78D615D}" destId="{8861A720-7964-294D-A65F-3406145EAED5}" srcOrd="2" destOrd="0" presId="urn:microsoft.com/office/officeart/2005/8/layout/hProcess11"/>
    <dgm:cxn modelId="{B019DD69-F72C-1B4D-B4C5-221AB0B12AD3}" type="presParOf" srcId="{8861A720-7964-294D-A65F-3406145EAED5}" destId="{E7AF6CC1-934D-E749-AE52-83A9D790100D}" srcOrd="0" destOrd="0" presId="urn:microsoft.com/office/officeart/2005/8/layout/hProcess11"/>
    <dgm:cxn modelId="{4CB1C896-8A70-FF42-BA98-A62D8B751D66}" type="presParOf" srcId="{8861A720-7964-294D-A65F-3406145EAED5}" destId="{89752916-9075-0E4D-9F06-D4B8B5485AB9}" srcOrd="1" destOrd="0" presId="urn:microsoft.com/office/officeart/2005/8/layout/hProcess11"/>
    <dgm:cxn modelId="{D47EB87A-E370-074D-969C-1F63DCE71268}" type="presParOf" srcId="{8861A720-7964-294D-A65F-3406145EAED5}" destId="{26078E6F-C39F-A742-B570-3E45ACE50D17}" srcOrd="2" destOrd="0" presId="urn:microsoft.com/office/officeart/2005/8/layout/hProcess11"/>
    <dgm:cxn modelId="{B973E774-9D4C-B740-A444-14671D37B083}" type="presParOf" srcId="{3C14F602-BD48-574D-92A6-83E1A78D615D}" destId="{1E932C35-4D23-334D-B03D-BF46C36A730B}" srcOrd="3" destOrd="0" presId="urn:microsoft.com/office/officeart/2005/8/layout/hProcess11"/>
    <dgm:cxn modelId="{2E25E4B8-0C9E-1C4F-8804-21B9A2C01417}" type="presParOf" srcId="{3C14F602-BD48-574D-92A6-83E1A78D615D}" destId="{F9074731-C8FB-8C4B-90A1-CA4C1FC81A8F}" srcOrd="4" destOrd="0" presId="urn:microsoft.com/office/officeart/2005/8/layout/hProcess11"/>
    <dgm:cxn modelId="{E40FE5A1-2A0F-7B43-8B78-80831D819B7D}" type="presParOf" srcId="{F9074731-C8FB-8C4B-90A1-CA4C1FC81A8F}" destId="{5EAEAD65-7BA4-AF46-9607-FD5E3819EA19}" srcOrd="0" destOrd="0" presId="urn:microsoft.com/office/officeart/2005/8/layout/hProcess11"/>
    <dgm:cxn modelId="{BBD00E89-EFA7-9B47-986D-DE7CEBB12CC7}" type="presParOf" srcId="{F9074731-C8FB-8C4B-90A1-CA4C1FC81A8F}" destId="{CA140676-8A4D-7541-ADFA-4C0EE18328A0}" srcOrd="1" destOrd="0" presId="urn:microsoft.com/office/officeart/2005/8/layout/hProcess11"/>
    <dgm:cxn modelId="{54D0B783-AA56-E34B-B463-765AC955456D}" type="presParOf" srcId="{F9074731-C8FB-8C4B-90A1-CA4C1FC81A8F}" destId="{CA2589AC-2A99-224F-94AE-65D6478043EF}" srcOrd="2" destOrd="0" presId="urn:microsoft.com/office/officeart/2005/8/layout/hProcess11"/>
    <dgm:cxn modelId="{78FCC16B-7B29-BE46-A288-E95714A2F6C5}" type="presParOf" srcId="{3C14F602-BD48-574D-92A6-83E1A78D615D}" destId="{6C4EC4B4-14CD-CD4F-BE9E-9D3363822898}" srcOrd="5" destOrd="0" presId="urn:microsoft.com/office/officeart/2005/8/layout/hProcess11"/>
    <dgm:cxn modelId="{24F992B9-9EF4-6641-8AD5-EAAF65068B64}" type="presParOf" srcId="{3C14F602-BD48-574D-92A6-83E1A78D615D}" destId="{089B0895-3280-4F4B-8631-8854CF7B276A}" srcOrd="6" destOrd="0" presId="urn:microsoft.com/office/officeart/2005/8/layout/hProcess11"/>
    <dgm:cxn modelId="{25F949F3-6B6C-6B41-AAA3-C8542DE4993B}" type="presParOf" srcId="{089B0895-3280-4F4B-8631-8854CF7B276A}" destId="{4A44275D-307B-CB48-BB7A-4F4E3E564908}" srcOrd="0" destOrd="0" presId="urn:microsoft.com/office/officeart/2005/8/layout/hProcess11"/>
    <dgm:cxn modelId="{69E2EA67-D6C9-EE40-A286-DC257962CF02}" type="presParOf" srcId="{089B0895-3280-4F4B-8631-8854CF7B276A}" destId="{9497FD52-F6DB-5345-B060-7D85867F35AF}" srcOrd="1" destOrd="0" presId="urn:microsoft.com/office/officeart/2005/8/layout/hProcess11"/>
    <dgm:cxn modelId="{1276ABEB-BBE3-5748-8D5F-9D4432E6ADF2}" type="presParOf" srcId="{089B0895-3280-4F4B-8631-8854CF7B276A}" destId="{16894B03-D48B-FD42-93E4-FC45E13A682C}" srcOrd="2" destOrd="0" presId="urn:microsoft.com/office/officeart/2005/8/layout/hProcess11"/>
    <dgm:cxn modelId="{0016A270-AA55-5848-AD48-15DA39F5AA52}" type="presParOf" srcId="{3C14F602-BD48-574D-92A6-83E1A78D615D}" destId="{EBAFC54A-ACF0-2340-834F-AB9D42294B9F}" srcOrd="7" destOrd="0" presId="urn:microsoft.com/office/officeart/2005/8/layout/hProcess11"/>
    <dgm:cxn modelId="{52D51613-98AB-3B40-B939-7AB959B54805}" type="presParOf" srcId="{3C14F602-BD48-574D-92A6-83E1A78D615D}" destId="{2C8265F8-1E0A-1048-BE7E-CED5647DD4F3}" srcOrd="8" destOrd="0" presId="urn:microsoft.com/office/officeart/2005/8/layout/hProcess11"/>
    <dgm:cxn modelId="{911CEF1E-A5A2-254F-A4EB-6A39187A474A}" type="presParOf" srcId="{2C8265F8-1E0A-1048-BE7E-CED5647DD4F3}" destId="{EAA1330C-AC1A-F24C-82EB-9945FD980D00}" srcOrd="0" destOrd="0" presId="urn:microsoft.com/office/officeart/2005/8/layout/hProcess11"/>
    <dgm:cxn modelId="{D25D13DC-9756-2E49-9E95-5B163EB19EE0}" type="presParOf" srcId="{2C8265F8-1E0A-1048-BE7E-CED5647DD4F3}" destId="{1E4B6F25-A033-6A49-8237-3835EB3A8FED}" srcOrd="1" destOrd="0" presId="urn:microsoft.com/office/officeart/2005/8/layout/hProcess11"/>
    <dgm:cxn modelId="{9A266EBD-213C-714C-B23F-6A1B0BAA4667}" type="presParOf" srcId="{2C8265F8-1E0A-1048-BE7E-CED5647DD4F3}" destId="{9E749E65-7CA7-B04C-BF38-15755792F210}"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F1FAAD4-FE6A-A140-A3D7-0AC9B01A0035}" type="doc">
      <dgm:prSet loTypeId="urn:microsoft.com/office/officeart/2005/8/layout/process1" loCatId="" qsTypeId="urn:microsoft.com/office/officeart/2005/8/quickstyle/simple4" qsCatId="simple" csTypeId="urn:microsoft.com/office/officeart/2005/8/colors/accent1_2" csCatId="accent1" phldr="1"/>
      <dgm:spPr/>
      <dgm:t>
        <a:bodyPr/>
        <a:lstStyle/>
        <a:p>
          <a:endParaRPr lang="en-US"/>
        </a:p>
      </dgm:t>
    </dgm:pt>
    <dgm:pt modelId="{4CBE9990-69E6-5F41-A1D7-2066A2E25B8C}">
      <dgm:prSet phldrT="[Text]"/>
      <dgm:spPr>
        <a:solidFill>
          <a:srgbClr val="00B0F0"/>
        </a:solidFill>
      </dgm:spPr>
      <dgm:t>
        <a:bodyPr/>
        <a:lstStyle/>
        <a:p>
          <a:r>
            <a:rPr lang="en-US" dirty="0"/>
            <a:t>Understand the Business Problem.</a:t>
          </a:r>
        </a:p>
      </dgm:t>
    </dgm:pt>
    <dgm:pt modelId="{BB68E031-F05D-7540-91B4-4400709A47FF}" type="parTrans" cxnId="{01CA2F2B-C0AD-7346-A1F1-F2F69071D76E}">
      <dgm:prSet/>
      <dgm:spPr/>
      <dgm:t>
        <a:bodyPr/>
        <a:lstStyle/>
        <a:p>
          <a:endParaRPr lang="en-US"/>
        </a:p>
      </dgm:t>
    </dgm:pt>
    <dgm:pt modelId="{C6F25F91-F3A0-AD48-BC10-7015628ECA73}" type="sibTrans" cxnId="{01CA2F2B-C0AD-7346-A1F1-F2F69071D76E}">
      <dgm:prSet/>
      <dgm:spPr/>
      <dgm:t>
        <a:bodyPr/>
        <a:lstStyle/>
        <a:p>
          <a:endParaRPr lang="en-US"/>
        </a:p>
      </dgm:t>
    </dgm:pt>
    <dgm:pt modelId="{327238E7-B81B-6844-A39F-5888F8043D16}">
      <dgm:prSet phldrT="[Text]"/>
      <dgm:spPr>
        <a:solidFill>
          <a:srgbClr val="00B0F0"/>
        </a:solidFill>
      </dgm:spPr>
      <dgm:t>
        <a:bodyPr/>
        <a:lstStyle/>
        <a:p>
          <a:r>
            <a:rPr lang="en-US" dirty="0"/>
            <a:t>Data Mining and Analysis Design.</a:t>
          </a:r>
        </a:p>
      </dgm:t>
    </dgm:pt>
    <dgm:pt modelId="{EA8962D3-ACE1-554A-8980-5EA98D22E57C}" type="parTrans" cxnId="{875B88E9-1AFA-6B48-B51A-34B8865FEE48}">
      <dgm:prSet/>
      <dgm:spPr/>
      <dgm:t>
        <a:bodyPr/>
        <a:lstStyle/>
        <a:p>
          <a:endParaRPr lang="en-US"/>
        </a:p>
      </dgm:t>
    </dgm:pt>
    <dgm:pt modelId="{98A2AB92-2E11-2B4D-9033-4A33D9E7A6E1}" type="sibTrans" cxnId="{875B88E9-1AFA-6B48-B51A-34B8865FEE48}">
      <dgm:prSet/>
      <dgm:spPr/>
      <dgm:t>
        <a:bodyPr/>
        <a:lstStyle/>
        <a:p>
          <a:endParaRPr lang="en-US"/>
        </a:p>
      </dgm:t>
    </dgm:pt>
    <dgm:pt modelId="{AFB8A44E-8086-5F4B-A889-F7A035CEA33D}">
      <dgm:prSet phldrT="[Text]"/>
      <dgm:spPr>
        <a:solidFill>
          <a:srgbClr val="00B0F0"/>
        </a:solidFill>
      </dgm:spPr>
      <dgm:t>
        <a:bodyPr/>
        <a:lstStyle/>
        <a:p>
          <a:r>
            <a:rPr lang="en-US" dirty="0"/>
            <a:t>Descriptive and Predictive Analytics.</a:t>
          </a:r>
        </a:p>
      </dgm:t>
    </dgm:pt>
    <dgm:pt modelId="{966AB90D-7433-9340-916B-592510D1CBE5}" type="parTrans" cxnId="{E09C5DF2-2039-5B41-98DB-1D72FF66C187}">
      <dgm:prSet/>
      <dgm:spPr/>
      <dgm:t>
        <a:bodyPr/>
        <a:lstStyle/>
        <a:p>
          <a:endParaRPr lang="en-US"/>
        </a:p>
      </dgm:t>
    </dgm:pt>
    <dgm:pt modelId="{41C9AA39-828F-874E-98D6-E86E973EE92F}" type="sibTrans" cxnId="{E09C5DF2-2039-5B41-98DB-1D72FF66C187}">
      <dgm:prSet/>
      <dgm:spPr/>
      <dgm:t>
        <a:bodyPr/>
        <a:lstStyle/>
        <a:p>
          <a:endParaRPr lang="en-US"/>
        </a:p>
      </dgm:t>
    </dgm:pt>
    <dgm:pt modelId="{32D39C48-6602-0D45-911F-E9341B4F68C7}">
      <dgm:prSet/>
      <dgm:spPr>
        <a:solidFill>
          <a:srgbClr val="00B0F0"/>
        </a:solidFill>
      </dgm:spPr>
      <dgm:t>
        <a:bodyPr/>
        <a:lstStyle/>
        <a:p>
          <a:r>
            <a:rPr lang="en-US" dirty="0"/>
            <a:t>Devising Business Strategies from Insights.</a:t>
          </a:r>
        </a:p>
      </dgm:t>
    </dgm:pt>
    <dgm:pt modelId="{6945D25D-9CED-BF45-87CD-B968CF6280C7}" type="parTrans" cxnId="{F4D32291-DFF1-6A42-8BC2-4E2FD0197287}">
      <dgm:prSet/>
      <dgm:spPr/>
      <dgm:t>
        <a:bodyPr/>
        <a:lstStyle/>
        <a:p>
          <a:endParaRPr lang="en-US"/>
        </a:p>
      </dgm:t>
    </dgm:pt>
    <dgm:pt modelId="{C967AD80-5F75-2446-895E-7D6A763785BD}" type="sibTrans" cxnId="{F4D32291-DFF1-6A42-8BC2-4E2FD0197287}">
      <dgm:prSet/>
      <dgm:spPr/>
      <dgm:t>
        <a:bodyPr/>
        <a:lstStyle/>
        <a:p>
          <a:endParaRPr lang="en-US"/>
        </a:p>
      </dgm:t>
    </dgm:pt>
    <dgm:pt modelId="{B442CEF6-DAFC-5844-8355-32F7722BD64E}" type="pres">
      <dgm:prSet presAssocID="{2F1FAAD4-FE6A-A140-A3D7-0AC9B01A0035}" presName="Name0" presStyleCnt="0">
        <dgm:presLayoutVars>
          <dgm:dir/>
          <dgm:resizeHandles val="exact"/>
        </dgm:presLayoutVars>
      </dgm:prSet>
      <dgm:spPr/>
    </dgm:pt>
    <dgm:pt modelId="{28EB2B94-08DD-E143-BC4C-90F41C61AAED}" type="pres">
      <dgm:prSet presAssocID="{4CBE9990-69E6-5F41-A1D7-2066A2E25B8C}" presName="node" presStyleLbl="node1" presStyleIdx="0" presStyleCnt="4">
        <dgm:presLayoutVars>
          <dgm:bulletEnabled val="1"/>
        </dgm:presLayoutVars>
      </dgm:prSet>
      <dgm:spPr/>
    </dgm:pt>
    <dgm:pt modelId="{DB0A4407-0ECD-644B-B747-439A7C0CFD90}" type="pres">
      <dgm:prSet presAssocID="{C6F25F91-F3A0-AD48-BC10-7015628ECA73}" presName="sibTrans" presStyleLbl="sibTrans2D1" presStyleIdx="0" presStyleCnt="3"/>
      <dgm:spPr/>
    </dgm:pt>
    <dgm:pt modelId="{3D0F998C-D147-0E43-BF4C-97DC0657DE34}" type="pres">
      <dgm:prSet presAssocID="{C6F25F91-F3A0-AD48-BC10-7015628ECA73}" presName="connectorText" presStyleLbl="sibTrans2D1" presStyleIdx="0" presStyleCnt="3"/>
      <dgm:spPr/>
    </dgm:pt>
    <dgm:pt modelId="{82B0E535-C959-2E46-BC58-C52B28FD3FB8}" type="pres">
      <dgm:prSet presAssocID="{327238E7-B81B-6844-A39F-5888F8043D16}" presName="node" presStyleLbl="node1" presStyleIdx="1" presStyleCnt="4">
        <dgm:presLayoutVars>
          <dgm:bulletEnabled val="1"/>
        </dgm:presLayoutVars>
      </dgm:prSet>
      <dgm:spPr/>
    </dgm:pt>
    <dgm:pt modelId="{09AF8214-F802-604A-81A7-548D331B57CD}" type="pres">
      <dgm:prSet presAssocID="{98A2AB92-2E11-2B4D-9033-4A33D9E7A6E1}" presName="sibTrans" presStyleLbl="sibTrans2D1" presStyleIdx="1" presStyleCnt="3"/>
      <dgm:spPr/>
    </dgm:pt>
    <dgm:pt modelId="{481C400F-944F-4444-BFB4-632614F46368}" type="pres">
      <dgm:prSet presAssocID="{98A2AB92-2E11-2B4D-9033-4A33D9E7A6E1}" presName="connectorText" presStyleLbl="sibTrans2D1" presStyleIdx="1" presStyleCnt="3"/>
      <dgm:spPr/>
    </dgm:pt>
    <dgm:pt modelId="{B13D353E-9839-9144-95ED-C3D7026788B1}" type="pres">
      <dgm:prSet presAssocID="{AFB8A44E-8086-5F4B-A889-F7A035CEA33D}" presName="node" presStyleLbl="node1" presStyleIdx="2" presStyleCnt="4">
        <dgm:presLayoutVars>
          <dgm:bulletEnabled val="1"/>
        </dgm:presLayoutVars>
      </dgm:prSet>
      <dgm:spPr/>
    </dgm:pt>
    <dgm:pt modelId="{42568430-FCD5-0F45-B815-A35065D5C977}" type="pres">
      <dgm:prSet presAssocID="{41C9AA39-828F-874E-98D6-E86E973EE92F}" presName="sibTrans" presStyleLbl="sibTrans2D1" presStyleIdx="2" presStyleCnt="3"/>
      <dgm:spPr/>
    </dgm:pt>
    <dgm:pt modelId="{2F6397AD-3507-1A49-A16E-357EADD48981}" type="pres">
      <dgm:prSet presAssocID="{41C9AA39-828F-874E-98D6-E86E973EE92F}" presName="connectorText" presStyleLbl="sibTrans2D1" presStyleIdx="2" presStyleCnt="3"/>
      <dgm:spPr/>
    </dgm:pt>
    <dgm:pt modelId="{ED0A02EB-00E3-874D-A1DA-6B8408CB4B5E}" type="pres">
      <dgm:prSet presAssocID="{32D39C48-6602-0D45-911F-E9341B4F68C7}" presName="node" presStyleLbl="node1" presStyleIdx="3" presStyleCnt="4">
        <dgm:presLayoutVars>
          <dgm:bulletEnabled val="1"/>
        </dgm:presLayoutVars>
      </dgm:prSet>
      <dgm:spPr/>
    </dgm:pt>
  </dgm:ptLst>
  <dgm:cxnLst>
    <dgm:cxn modelId="{BE11E70C-C078-114F-B56F-97FA123B3D79}" type="presOf" srcId="{C6F25F91-F3A0-AD48-BC10-7015628ECA73}" destId="{DB0A4407-0ECD-644B-B747-439A7C0CFD90}" srcOrd="0" destOrd="0" presId="urn:microsoft.com/office/officeart/2005/8/layout/process1"/>
    <dgm:cxn modelId="{A1F85424-A13E-1F47-80DA-268175EF8943}" type="presOf" srcId="{32D39C48-6602-0D45-911F-E9341B4F68C7}" destId="{ED0A02EB-00E3-874D-A1DA-6B8408CB4B5E}" srcOrd="0" destOrd="0" presId="urn:microsoft.com/office/officeart/2005/8/layout/process1"/>
    <dgm:cxn modelId="{01CA2F2B-C0AD-7346-A1F1-F2F69071D76E}" srcId="{2F1FAAD4-FE6A-A140-A3D7-0AC9B01A0035}" destId="{4CBE9990-69E6-5F41-A1D7-2066A2E25B8C}" srcOrd="0" destOrd="0" parTransId="{BB68E031-F05D-7540-91B4-4400709A47FF}" sibTransId="{C6F25F91-F3A0-AD48-BC10-7015628ECA73}"/>
    <dgm:cxn modelId="{BAF4A56E-87AE-8E41-8D87-C2F7C1E72ED1}" type="presOf" srcId="{41C9AA39-828F-874E-98D6-E86E973EE92F}" destId="{2F6397AD-3507-1A49-A16E-357EADD48981}" srcOrd="1" destOrd="0" presId="urn:microsoft.com/office/officeart/2005/8/layout/process1"/>
    <dgm:cxn modelId="{6546AC6F-DCA4-EB49-BD18-CAA7CAC2F9A8}" type="presOf" srcId="{AFB8A44E-8086-5F4B-A889-F7A035CEA33D}" destId="{B13D353E-9839-9144-95ED-C3D7026788B1}" srcOrd="0" destOrd="0" presId="urn:microsoft.com/office/officeart/2005/8/layout/process1"/>
    <dgm:cxn modelId="{0100C875-2D2A-024F-9A8E-423E5D28CA00}" type="presOf" srcId="{98A2AB92-2E11-2B4D-9033-4A33D9E7A6E1}" destId="{481C400F-944F-4444-BFB4-632614F46368}" srcOrd="1" destOrd="0" presId="urn:microsoft.com/office/officeart/2005/8/layout/process1"/>
    <dgm:cxn modelId="{EC49EF75-7FE1-A449-B905-1A89A2BCDBC6}" type="presOf" srcId="{41C9AA39-828F-874E-98D6-E86E973EE92F}" destId="{42568430-FCD5-0F45-B815-A35065D5C977}" srcOrd="0" destOrd="0" presId="urn:microsoft.com/office/officeart/2005/8/layout/process1"/>
    <dgm:cxn modelId="{E03B8D7E-DD4D-2A46-98E2-0D4AA178674F}" type="presOf" srcId="{2F1FAAD4-FE6A-A140-A3D7-0AC9B01A0035}" destId="{B442CEF6-DAFC-5844-8355-32F7722BD64E}" srcOrd="0" destOrd="0" presId="urn:microsoft.com/office/officeart/2005/8/layout/process1"/>
    <dgm:cxn modelId="{BB3B8D84-0C6C-A144-95D3-6FD55C8C79FC}" type="presOf" srcId="{4CBE9990-69E6-5F41-A1D7-2066A2E25B8C}" destId="{28EB2B94-08DD-E143-BC4C-90F41C61AAED}" srcOrd="0" destOrd="0" presId="urn:microsoft.com/office/officeart/2005/8/layout/process1"/>
    <dgm:cxn modelId="{F4D32291-DFF1-6A42-8BC2-4E2FD0197287}" srcId="{2F1FAAD4-FE6A-A140-A3D7-0AC9B01A0035}" destId="{32D39C48-6602-0D45-911F-E9341B4F68C7}" srcOrd="3" destOrd="0" parTransId="{6945D25D-9CED-BF45-87CD-B968CF6280C7}" sibTransId="{C967AD80-5F75-2446-895E-7D6A763785BD}"/>
    <dgm:cxn modelId="{74153ECB-C63D-8044-8FEF-509F6CC95A82}" type="presOf" srcId="{C6F25F91-F3A0-AD48-BC10-7015628ECA73}" destId="{3D0F998C-D147-0E43-BF4C-97DC0657DE34}" srcOrd="1" destOrd="0" presId="urn:microsoft.com/office/officeart/2005/8/layout/process1"/>
    <dgm:cxn modelId="{32AB5FDC-617D-BD48-9B06-0E1CA8CD16A6}" type="presOf" srcId="{327238E7-B81B-6844-A39F-5888F8043D16}" destId="{82B0E535-C959-2E46-BC58-C52B28FD3FB8}" srcOrd="0" destOrd="0" presId="urn:microsoft.com/office/officeart/2005/8/layout/process1"/>
    <dgm:cxn modelId="{875B88E9-1AFA-6B48-B51A-34B8865FEE48}" srcId="{2F1FAAD4-FE6A-A140-A3D7-0AC9B01A0035}" destId="{327238E7-B81B-6844-A39F-5888F8043D16}" srcOrd="1" destOrd="0" parTransId="{EA8962D3-ACE1-554A-8980-5EA98D22E57C}" sibTransId="{98A2AB92-2E11-2B4D-9033-4A33D9E7A6E1}"/>
    <dgm:cxn modelId="{B4AD54EF-CAA0-1745-A572-29D1B1E47BB8}" type="presOf" srcId="{98A2AB92-2E11-2B4D-9033-4A33D9E7A6E1}" destId="{09AF8214-F802-604A-81A7-548D331B57CD}" srcOrd="0" destOrd="0" presId="urn:microsoft.com/office/officeart/2005/8/layout/process1"/>
    <dgm:cxn modelId="{E09C5DF2-2039-5B41-98DB-1D72FF66C187}" srcId="{2F1FAAD4-FE6A-A140-A3D7-0AC9B01A0035}" destId="{AFB8A44E-8086-5F4B-A889-F7A035CEA33D}" srcOrd="2" destOrd="0" parTransId="{966AB90D-7433-9340-916B-592510D1CBE5}" sibTransId="{41C9AA39-828F-874E-98D6-E86E973EE92F}"/>
    <dgm:cxn modelId="{8F64E2C9-294D-0C49-AA63-ADCABAE37791}" type="presParOf" srcId="{B442CEF6-DAFC-5844-8355-32F7722BD64E}" destId="{28EB2B94-08DD-E143-BC4C-90F41C61AAED}" srcOrd="0" destOrd="0" presId="urn:microsoft.com/office/officeart/2005/8/layout/process1"/>
    <dgm:cxn modelId="{73E7AD80-817D-6346-BBF5-57530968070F}" type="presParOf" srcId="{B442CEF6-DAFC-5844-8355-32F7722BD64E}" destId="{DB0A4407-0ECD-644B-B747-439A7C0CFD90}" srcOrd="1" destOrd="0" presId="urn:microsoft.com/office/officeart/2005/8/layout/process1"/>
    <dgm:cxn modelId="{0D91B806-E32F-0D44-B6AC-57BF68FCDB55}" type="presParOf" srcId="{DB0A4407-0ECD-644B-B747-439A7C0CFD90}" destId="{3D0F998C-D147-0E43-BF4C-97DC0657DE34}" srcOrd="0" destOrd="0" presId="urn:microsoft.com/office/officeart/2005/8/layout/process1"/>
    <dgm:cxn modelId="{53A6C333-ADF0-1B44-808F-2030B06F5A58}" type="presParOf" srcId="{B442CEF6-DAFC-5844-8355-32F7722BD64E}" destId="{82B0E535-C959-2E46-BC58-C52B28FD3FB8}" srcOrd="2" destOrd="0" presId="urn:microsoft.com/office/officeart/2005/8/layout/process1"/>
    <dgm:cxn modelId="{8F2C2905-920F-7046-A578-2F154EEEBACB}" type="presParOf" srcId="{B442CEF6-DAFC-5844-8355-32F7722BD64E}" destId="{09AF8214-F802-604A-81A7-548D331B57CD}" srcOrd="3" destOrd="0" presId="urn:microsoft.com/office/officeart/2005/8/layout/process1"/>
    <dgm:cxn modelId="{BD61AB20-63CF-574F-A35C-363A88602D26}" type="presParOf" srcId="{09AF8214-F802-604A-81A7-548D331B57CD}" destId="{481C400F-944F-4444-BFB4-632614F46368}" srcOrd="0" destOrd="0" presId="urn:microsoft.com/office/officeart/2005/8/layout/process1"/>
    <dgm:cxn modelId="{13E7A23C-34E0-1942-9A8F-20308EF6044F}" type="presParOf" srcId="{B442CEF6-DAFC-5844-8355-32F7722BD64E}" destId="{B13D353E-9839-9144-95ED-C3D7026788B1}" srcOrd="4" destOrd="0" presId="urn:microsoft.com/office/officeart/2005/8/layout/process1"/>
    <dgm:cxn modelId="{D6DD75AA-F910-9F47-8B72-198CFE565B2F}" type="presParOf" srcId="{B442CEF6-DAFC-5844-8355-32F7722BD64E}" destId="{42568430-FCD5-0F45-B815-A35065D5C977}" srcOrd="5" destOrd="0" presId="urn:microsoft.com/office/officeart/2005/8/layout/process1"/>
    <dgm:cxn modelId="{A228F170-41B3-C84B-97A3-8D2EA4D9F9DB}" type="presParOf" srcId="{42568430-FCD5-0F45-B815-A35065D5C977}" destId="{2F6397AD-3507-1A49-A16E-357EADD48981}" srcOrd="0" destOrd="0" presId="urn:microsoft.com/office/officeart/2005/8/layout/process1"/>
    <dgm:cxn modelId="{486798AA-9342-834A-B177-5048334F4F35}" type="presParOf" srcId="{B442CEF6-DAFC-5844-8355-32F7722BD64E}" destId="{ED0A02EB-00E3-874D-A1DA-6B8408CB4B5E}" srcOrd="6" destOrd="0" presId="urn:microsoft.com/office/officeart/2005/8/layout/process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0477B0-C063-0240-9837-DCC545253AB8}">
      <dsp:nvSpPr>
        <dsp:cNvPr id="0" name=""/>
        <dsp:cNvSpPr/>
      </dsp:nvSpPr>
      <dsp:spPr>
        <a:xfrm>
          <a:off x="0" y="1155382"/>
          <a:ext cx="10058399" cy="1540510"/>
        </a:xfrm>
        <a:prstGeom prst="notchedRightArrow">
          <a:avLst/>
        </a:prstGeom>
        <a:solidFill>
          <a:srgbClr val="00B0F0"/>
        </a:solidFill>
        <a:ln>
          <a:solidFill>
            <a:srgbClr val="FFFF00"/>
          </a:solidFill>
        </a:ln>
        <a:effectLst/>
      </dsp:spPr>
      <dsp:style>
        <a:lnRef idx="0">
          <a:scrgbClr r="0" g="0" b="0"/>
        </a:lnRef>
        <a:fillRef idx="1">
          <a:scrgbClr r="0" g="0" b="0"/>
        </a:fillRef>
        <a:effectRef idx="2">
          <a:scrgbClr r="0" g="0" b="0"/>
        </a:effectRef>
        <a:fontRef idx="minor"/>
      </dsp:style>
    </dsp:sp>
    <dsp:sp modelId="{B48BFB93-B742-3F46-BAE3-BE15F1EED64C}">
      <dsp:nvSpPr>
        <dsp:cNvPr id="0" name=""/>
        <dsp:cNvSpPr/>
      </dsp:nvSpPr>
      <dsp:spPr>
        <a:xfrm>
          <a:off x="3978" y="0"/>
          <a:ext cx="1739346" cy="1540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b" anchorCtr="0">
          <a:noAutofit/>
        </a:bodyPr>
        <a:lstStyle/>
        <a:p>
          <a:pPr marL="0" lvl="0" indent="0" algn="ctr" defTabSz="977900">
            <a:lnSpc>
              <a:spcPct val="90000"/>
            </a:lnSpc>
            <a:spcBef>
              <a:spcPct val="0"/>
            </a:spcBef>
            <a:spcAft>
              <a:spcPct val="35000"/>
            </a:spcAft>
            <a:buNone/>
          </a:pPr>
          <a:r>
            <a:rPr lang="en-US" sz="2200" kern="1200" dirty="0"/>
            <a:t>Collect data</a:t>
          </a:r>
        </a:p>
      </dsp:txBody>
      <dsp:txXfrm>
        <a:off x="3978" y="0"/>
        <a:ext cx="1739346" cy="1540510"/>
      </dsp:txXfrm>
    </dsp:sp>
    <dsp:sp modelId="{7DBA848C-C632-DF49-82F7-46E8D2E98F68}">
      <dsp:nvSpPr>
        <dsp:cNvPr id="0" name=""/>
        <dsp:cNvSpPr/>
      </dsp:nvSpPr>
      <dsp:spPr>
        <a:xfrm>
          <a:off x="681087" y="1733073"/>
          <a:ext cx="385127" cy="385127"/>
        </a:xfrm>
        <a:prstGeom prst="ellipse">
          <a:avLst/>
        </a:prstGeom>
        <a:gradFill rotWithShape="0">
          <a:gsLst>
            <a:gs pos="0">
              <a:schemeClr val="accent2">
                <a:shade val="80000"/>
                <a:hueOff val="0"/>
                <a:satOff val="0"/>
                <a:lumOff val="0"/>
                <a:alphaOff val="0"/>
                <a:satMod val="103000"/>
                <a:lumMod val="102000"/>
                <a:tint val="94000"/>
              </a:schemeClr>
            </a:gs>
            <a:gs pos="50000">
              <a:schemeClr val="accent2">
                <a:shade val="80000"/>
                <a:hueOff val="0"/>
                <a:satOff val="0"/>
                <a:lumOff val="0"/>
                <a:alphaOff val="0"/>
                <a:satMod val="110000"/>
                <a:lumMod val="100000"/>
                <a:shade val="100000"/>
              </a:schemeClr>
            </a:gs>
            <a:gs pos="100000">
              <a:schemeClr val="accent2">
                <a:shade val="8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7AF6CC1-934D-E749-AE52-83A9D790100D}">
      <dsp:nvSpPr>
        <dsp:cNvPr id="0" name=""/>
        <dsp:cNvSpPr/>
      </dsp:nvSpPr>
      <dsp:spPr>
        <a:xfrm>
          <a:off x="1830292" y="2310765"/>
          <a:ext cx="1739346" cy="1540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0" lvl="0" indent="0" algn="ctr" defTabSz="977900">
            <a:lnSpc>
              <a:spcPct val="90000"/>
            </a:lnSpc>
            <a:spcBef>
              <a:spcPct val="0"/>
            </a:spcBef>
            <a:spcAft>
              <a:spcPct val="35000"/>
            </a:spcAft>
            <a:buNone/>
          </a:pPr>
          <a:r>
            <a:rPr lang="en-US" sz="2200" kern="1200" dirty="0"/>
            <a:t>Clean and organize data</a:t>
          </a:r>
        </a:p>
      </dsp:txBody>
      <dsp:txXfrm>
        <a:off x="1830292" y="2310765"/>
        <a:ext cx="1739346" cy="1540510"/>
      </dsp:txXfrm>
    </dsp:sp>
    <dsp:sp modelId="{89752916-9075-0E4D-9F06-D4B8B5485AB9}">
      <dsp:nvSpPr>
        <dsp:cNvPr id="0" name=""/>
        <dsp:cNvSpPr/>
      </dsp:nvSpPr>
      <dsp:spPr>
        <a:xfrm>
          <a:off x="2507402" y="1733073"/>
          <a:ext cx="385127" cy="385127"/>
        </a:xfrm>
        <a:prstGeom prst="ellipse">
          <a:avLst/>
        </a:prstGeom>
        <a:gradFill rotWithShape="0">
          <a:gsLst>
            <a:gs pos="0">
              <a:schemeClr val="accent2">
                <a:shade val="80000"/>
                <a:hueOff val="-120354"/>
                <a:satOff val="2542"/>
                <a:lumOff val="6770"/>
                <a:alphaOff val="0"/>
                <a:satMod val="103000"/>
                <a:lumMod val="102000"/>
                <a:tint val="94000"/>
              </a:schemeClr>
            </a:gs>
            <a:gs pos="50000">
              <a:schemeClr val="accent2">
                <a:shade val="80000"/>
                <a:hueOff val="-120354"/>
                <a:satOff val="2542"/>
                <a:lumOff val="6770"/>
                <a:alphaOff val="0"/>
                <a:satMod val="110000"/>
                <a:lumMod val="100000"/>
                <a:shade val="100000"/>
              </a:schemeClr>
            </a:gs>
            <a:gs pos="100000">
              <a:schemeClr val="accent2">
                <a:shade val="80000"/>
                <a:hueOff val="-120354"/>
                <a:satOff val="2542"/>
                <a:lumOff val="677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5EAEAD65-7BA4-AF46-9607-FD5E3819EA19}">
      <dsp:nvSpPr>
        <dsp:cNvPr id="0" name=""/>
        <dsp:cNvSpPr/>
      </dsp:nvSpPr>
      <dsp:spPr>
        <a:xfrm>
          <a:off x="3656606" y="0"/>
          <a:ext cx="1739346" cy="1540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b" anchorCtr="0">
          <a:noAutofit/>
        </a:bodyPr>
        <a:lstStyle/>
        <a:p>
          <a:pPr marL="0" lvl="0" indent="0" algn="ctr" defTabSz="977900">
            <a:lnSpc>
              <a:spcPct val="90000"/>
            </a:lnSpc>
            <a:spcBef>
              <a:spcPct val="0"/>
            </a:spcBef>
            <a:spcAft>
              <a:spcPct val="35000"/>
            </a:spcAft>
            <a:buNone/>
          </a:pPr>
          <a:r>
            <a:rPr lang="en-US" sz="2200" kern="1200" dirty="0"/>
            <a:t>Create model</a:t>
          </a:r>
        </a:p>
      </dsp:txBody>
      <dsp:txXfrm>
        <a:off x="3656606" y="0"/>
        <a:ext cx="1739346" cy="1540510"/>
      </dsp:txXfrm>
    </dsp:sp>
    <dsp:sp modelId="{CA140676-8A4D-7541-ADFA-4C0EE18328A0}">
      <dsp:nvSpPr>
        <dsp:cNvPr id="0" name=""/>
        <dsp:cNvSpPr/>
      </dsp:nvSpPr>
      <dsp:spPr>
        <a:xfrm>
          <a:off x="4333716" y="1733073"/>
          <a:ext cx="385127" cy="385127"/>
        </a:xfrm>
        <a:prstGeom prst="ellipse">
          <a:avLst/>
        </a:prstGeom>
        <a:gradFill rotWithShape="0">
          <a:gsLst>
            <a:gs pos="0">
              <a:schemeClr val="accent2">
                <a:shade val="80000"/>
                <a:hueOff val="-240708"/>
                <a:satOff val="5083"/>
                <a:lumOff val="13541"/>
                <a:alphaOff val="0"/>
                <a:satMod val="103000"/>
                <a:lumMod val="102000"/>
                <a:tint val="94000"/>
              </a:schemeClr>
            </a:gs>
            <a:gs pos="50000">
              <a:schemeClr val="accent2">
                <a:shade val="80000"/>
                <a:hueOff val="-240708"/>
                <a:satOff val="5083"/>
                <a:lumOff val="13541"/>
                <a:alphaOff val="0"/>
                <a:satMod val="110000"/>
                <a:lumMod val="100000"/>
                <a:shade val="100000"/>
              </a:schemeClr>
            </a:gs>
            <a:gs pos="100000">
              <a:schemeClr val="accent2">
                <a:shade val="80000"/>
                <a:hueOff val="-240708"/>
                <a:satOff val="5083"/>
                <a:lumOff val="1354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A44275D-307B-CB48-BB7A-4F4E3E564908}">
      <dsp:nvSpPr>
        <dsp:cNvPr id="0" name=""/>
        <dsp:cNvSpPr/>
      </dsp:nvSpPr>
      <dsp:spPr>
        <a:xfrm>
          <a:off x="5482920" y="2310765"/>
          <a:ext cx="1739346" cy="1540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0" lvl="0" indent="0" algn="ctr" defTabSz="977900">
            <a:lnSpc>
              <a:spcPct val="90000"/>
            </a:lnSpc>
            <a:spcBef>
              <a:spcPct val="0"/>
            </a:spcBef>
            <a:spcAft>
              <a:spcPct val="35000"/>
            </a:spcAft>
            <a:buNone/>
          </a:pPr>
          <a:r>
            <a:rPr lang="en-US" sz="2200" kern="1200" dirty="0"/>
            <a:t>Use more data to test and validate the model</a:t>
          </a:r>
        </a:p>
      </dsp:txBody>
      <dsp:txXfrm>
        <a:off x="5482920" y="2310765"/>
        <a:ext cx="1739346" cy="1540510"/>
      </dsp:txXfrm>
    </dsp:sp>
    <dsp:sp modelId="{9497FD52-F6DB-5345-B060-7D85867F35AF}">
      <dsp:nvSpPr>
        <dsp:cNvPr id="0" name=""/>
        <dsp:cNvSpPr/>
      </dsp:nvSpPr>
      <dsp:spPr>
        <a:xfrm>
          <a:off x="6160030" y="1733073"/>
          <a:ext cx="385127" cy="385127"/>
        </a:xfrm>
        <a:prstGeom prst="ellipse">
          <a:avLst/>
        </a:prstGeom>
        <a:gradFill rotWithShape="0">
          <a:gsLst>
            <a:gs pos="0">
              <a:schemeClr val="accent2">
                <a:shade val="80000"/>
                <a:hueOff val="-361061"/>
                <a:satOff val="7625"/>
                <a:lumOff val="20311"/>
                <a:alphaOff val="0"/>
                <a:satMod val="103000"/>
                <a:lumMod val="102000"/>
                <a:tint val="94000"/>
              </a:schemeClr>
            </a:gs>
            <a:gs pos="50000">
              <a:schemeClr val="accent2">
                <a:shade val="80000"/>
                <a:hueOff val="-361061"/>
                <a:satOff val="7625"/>
                <a:lumOff val="20311"/>
                <a:alphaOff val="0"/>
                <a:satMod val="110000"/>
                <a:lumMod val="100000"/>
                <a:shade val="100000"/>
              </a:schemeClr>
            </a:gs>
            <a:gs pos="100000">
              <a:schemeClr val="accent2">
                <a:shade val="80000"/>
                <a:hueOff val="-361061"/>
                <a:satOff val="7625"/>
                <a:lumOff val="2031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AA1330C-AC1A-F24C-82EB-9945FD980D00}">
      <dsp:nvSpPr>
        <dsp:cNvPr id="0" name=""/>
        <dsp:cNvSpPr/>
      </dsp:nvSpPr>
      <dsp:spPr>
        <a:xfrm>
          <a:off x="7309234" y="0"/>
          <a:ext cx="1739346" cy="15405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b" anchorCtr="0">
          <a:noAutofit/>
        </a:bodyPr>
        <a:lstStyle/>
        <a:p>
          <a:pPr marL="0" lvl="0" indent="0" algn="ctr" defTabSz="977900">
            <a:lnSpc>
              <a:spcPct val="90000"/>
            </a:lnSpc>
            <a:spcBef>
              <a:spcPct val="0"/>
            </a:spcBef>
            <a:spcAft>
              <a:spcPct val="35000"/>
            </a:spcAft>
            <a:buNone/>
          </a:pPr>
          <a:r>
            <a:rPr lang="en-US" sz="2200" kern="1200" dirty="0"/>
            <a:t>Deployed finished model</a:t>
          </a:r>
        </a:p>
      </dsp:txBody>
      <dsp:txXfrm>
        <a:off x="7309234" y="0"/>
        <a:ext cx="1739346" cy="1540510"/>
      </dsp:txXfrm>
    </dsp:sp>
    <dsp:sp modelId="{1E4B6F25-A033-6A49-8237-3835EB3A8FED}">
      <dsp:nvSpPr>
        <dsp:cNvPr id="0" name=""/>
        <dsp:cNvSpPr/>
      </dsp:nvSpPr>
      <dsp:spPr>
        <a:xfrm>
          <a:off x="7986344" y="1733073"/>
          <a:ext cx="385127" cy="385127"/>
        </a:xfrm>
        <a:prstGeom prst="ellipse">
          <a:avLst/>
        </a:prstGeom>
        <a:gradFill rotWithShape="0">
          <a:gsLst>
            <a:gs pos="0">
              <a:schemeClr val="accent2">
                <a:shade val="80000"/>
                <a:hueOff val="-481415"/>
                <a:satOff val="10166"/>
                <a:lumOff val="27081"/>
                <a:alphaOff val="0"/>
                <a:satMod val="103000"/>
                <a:lumMod val="102000"/>
                <a:tint val="94000"/>
              </a:schemeClr>
            </a:gs>
            <a:gs pos="50000">
              <a:schemeClr val="accent2">
                <a:shade val="80000"/>
                <a:hueOff val="-481415"/>
                <a:satOff val="10166"/>
                <a:lumOff val="27081"/>
                <a:alphaOff val="0"/>
                <a:satMod val="110000"/>
                <a:lumMod val="100000"/>
                <a:shade val="100000"/>
              </a:schemeClr>
            </a:gs>
            <a:gs pos="100000">
              <a:schemeClr val="accent2">
                <a:shade val="80000"/>
                <a:hueOff val="-481415"/>
                <a:satOff val="10166"/>
                <a:lumOff val="2708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EB2B94-08DD-E143-BC4C-90F41C61AAED}">
      <dsp:nvSpPr>
        <dsp:cNvPr id="0" name=""/>
        <dsp:cNvSpPr/>
      </dsp:nvSpPr>
      <dsp:spPr>
        <a:xfrm>
          <a:off x="4420" y="1345855"/>
          <a:ext cx="1932607" cy="1159564"/>
        </a:xfrm>
        <a:prstGeom prst="roundRect">
          <a:avLst>
            <a:gd name="adj" fmla="val 10000"/>
          </a:avLst>
        </a:prstGeom>
        <a:solidFill>
          <a:srgbClr val="00B0F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Understand the Business Problem.</a:t>
          </a:r>
        </a:p>
      </dsp:txBody>
      <dsp:txXfrm>
        <a:off x="38382" y="1379817"/>
        <a:ext cx="1864683" cy="1091640"/>
      </dsp:txXfrm>
    </dsp:sp>
    <dsp:sp modelId="{DB0A4407-0ECD-644B-B747-439A7C0CFD90}">
      <dsp:nvSpPr>
        <dsp:cNvPr id="0" name=""/>
        <dsp:cNvSpPr/>
      </dsp:nvSpPr>
      <dsp:spPr>
        <a:xfrm>
          <a:off x="2130288" y="1685994"/>
          <a:ext cx="409712" cy="47928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2130288" y="1781851"/>
        <a:ext cx="286798" cy="287572"/>
      </dsp:txXfrm>
    </dsp:sp>
    <dsp:sp modelId="{82B0E535-C959-2E46-BC58-C52B28FD3FB8}">
      <dsp:nvSpPr>
        <dsp:cNvPr id="0" name=""/>
        <dsp:cNvSpPr/>
      </dsp:nvSpPr>
      <dsp:spPr>
        <a:xfrm>
          <a:off x="2710070" y="1345855"/>
          <a:ext cx="1932607" cy="1159564"/>
        </a:xfrm>
        <a:prstGeom prst="roundRect">
          <a:avLst>
            <a:gd name="adj" fmla="val 10000"/>
          </a:avLst>
        </a:prstGeom>
        <a:solidFill>
          <a:srgbClr val="00B0F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Data Mining and Analysis Design.</a:t>
          </a:r>
        </a:p>
      </dsp:txBody>
      <dsp:txXfrm>
        <a:off x="2744032" y="1379817"/>
        <a:ext cx="1864683" cy="1091640"/>
      </dsp:txXfrm>
    </dsp:sp>
    <dsp:sp modelId="{09AF8214-F802-604A-81A7-548D331B57CD}">
      <dsp:nvSpPr>
        <dsp:cNvPr id="0" name=""/>
        <dsp:cNvSpPr/>
      </dsp:nvSpPr>
      <dsp:spPr>
        <a:xfrm>
          <a:off x="4835939" y="1685994"/>
          <a:ext cx="409712" cy="47928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4835939" y="1781851"/>
        <a:ext cx="286798" cy="287572"/>
      </dsp:txXfrm>
    </dsp:sp>
    <dsp:sp modelId="{B13D353E-9839-9144-95ED-C3D7026788B1}">
      <dsp:nvSpPr>
        <dsp:cNvPr id="0" name=""/>
        <dsp:cNvSpPr/>
      </dsp:nvSpPr>
      <dsp:spPr>
        <a:xfrm>
          <a:off x="5415721" y="1345855"/>
          <a:ext cx="1932607" cy="1159564"/>
        </a:xfrm>
        <a:prstGeom prst="roundRect">
          <a:avLst>
            <a:gd name="adj" fmla="val 10000"/>
          </a:avLst>
        </a:prstGeom>
        <a:solidFill>
          <a:srgbClr val="00B0F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Descriptive and Predictive Analytics.</a:t>
          </a:r>
        </a:p>
      </dsp:txBody>
      <dsp:txXfrm>
        <a:off x="5449683" y="1379817"/>
        <a:ext cx="1864683" cy="1091640"/>
      </dsp:txXfrm>
    </dsp:sp>
    <dsp:sp modelId="{42568430-FCD5-0F45-B815-A35065D5C977}">
      <dsp:nvSpPr>
        <dsp:cNvPr id="0" name=""/>
        <dsp:cNvSpPr/>
      </dsp:nvSpPr>
      <dsp:spPr>
        <a:xfrm>
          <a:off x="7541589" y="1685994"/>
          <a:ext cx="409712" cy="47928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541589" y="1781851"/>
        <a:ext cx="286798" cy="287572"/>
      </dsp:txXfrm>
    </dsp:sp>
    <dsp:sp modelId="{ED0A02EB-00E3-874D-A1DA-6B8408CB4B5E}">
      <dsp:nvSpPr>
        <dsp:cNvPr id="0" name=""/>
        <dsp:cNvSpPr/>
      </dsp:nvSpPr>
      <dsp:spPr>
        <a:xfrm>
          <a:off x="8121372" y="1345855"/>
          <a:ext cx="1932607" cy="1159564"/>
        </a:xfrm>
        <a:prstGeom prst="roundRect">
          <a:avLst>
            <a:gd name="adj" fmla="val 10000"/>
          </a:avLst>
        </a:prstGeom>
        <a:solidFill>
          <a:srgbClr val="00B0F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Devising Business Strategies from Insights.</a:t>
          </a:r>
        </a:p>
      </dsp:txBody>
      <dsp:txXfrm>
        <a:off x="8155334" y="1379817"/>
        <a:ext cx="1864683" cy="109164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2.gif>
</file>

<file path=ppt/media/image3.png>
</file>

<file path=ppt/media/image4.png>
</file>

<file path=ppt/media/image5.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8F7660-8676-2D46-82BE-E0887D84D2E4}" type="datetimeFigureOut">
              <a:rPr lang="en-US" smtClean="0"/>
              <a:t>3/22/18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7835E4-82FB-6D45-A3E5-9BFD9945EEAB}" type="slidenum">
              <a:rPr lang="en-US" smtClean="0"/>
              <a:t>‹#›</a:t>
            </a:fld>
            <a:endParaRPr lang="en-US"/>
          </a:p>
        </p:txBody>
      </p:sp>
    </p:spTree>
    <p:extLst>
      <p:ext uri="{BB962C8B-B14F-4D97-AF65-F5344CB8AC3E}">
        <p14:creationId xmlns:p14="http://schemas.microsoft.com/office/powerpoint/2010/main" val="14447208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en.wikipedia.org/wiki/Disk_encryption" TargetMode="External"/><Relationship Id="rId3" Type="http://schemas.openxmlformats.org/officeDocument/2006/relationships/hyperlink" Target="https://en.wikipedia.org/w/index.php?title=Data_security&amp;action=edit&amp;section=6" TargetMode="External"/><Relationship Id="rId7" Type="http://schemas.openxmlformats.org/officeDocument/2006/relationships/hyperlink" Target="https://en.wikipedia.org/w/index.php?title=Data_security&amp;action=edit&amp;section=2" TargetMode="External"/><Relationship Id="rId2" Type="http://schemas.openxmlformats.org/officeDocument/2006/relationships/slide" Target="../slides/slide22.xml"/><Relationship Id="rId1" Type="http://schemas.openxmlformats.org/officeDocument/2006/relationships/notesMaster" Target="../notesMasters/notesMaster1.xml"/><Relationship Id="rId6" Type="http://schemas.openxmlformats.org/officeDocument/2006/relationships/hyperlink" Target="https://en.wikipedia.org/wiki/Data_masking" TargetMode="External"/><Relationship Id="rId5" Type="http://schemas.openxmlformats.org/officeDocument/2006/relationships/hyperlink" Target="https://en.wikipedia.org/w/index.php?title=Data_security&amp;action=edit&amp;section=5" TargetMode="External"/><Relationship Id="rId4" Type="http://schemas.openxmlformats.org/officeDocument/2006/relationships/hyperlink" Target="https://en.wikipedia.org/wiki/Data_erasure" TargetMode="External"/><Relationship Id="rId9" Type="http://schemas.openxmlformats.org/officeDocument/2006/relationships/hyperlink" Target="https://en.wikipedia.org/wiki/Hard_disk_drive"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www.apextribune.com/ai-intuition-beats-out-humans-in-data-analysis/"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MY" dirty="0">
                <a:latin typeface="Times New Roman" charset="0"/>
                <a:ea typeface="Times New Roman" charset="0"/>
                <a:cs typeface="Times New Roman" charset="0"/>
              </a:rPr>
              <a:t>has a reputation for being overly burdensome, but it all comes down to letting people know when it is their turn to make a decision.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MY" dirty="0">
                <a:latin typeface="Times New Roman" charset="0"/>
                <a:ea typeface="Times New Roman" charset="0"/>
                <a:cs typeface="Times New Roman" charset="0"/>
              </a:rPr>
              <a:t>The surrounding circles are like an orchestra with Data Governance as the conductor</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1173A23C-04E3-429E-88DA-34D5FD9C4DDA}" type="slidenum">
              <a:rPr lang="en-US" smtClean="0"/>
              <a:t>9</a:t>
            </a:fld>
            <a:endParaRPr lang="en-US"/>
          </a:p>
        </p:txBody>
      </p:sp>
    </p:spTree>
    <p:extLst>
      <p:ext uri="{BB962C8B-B14F-4D97-AF65-F5344CB8AC3E}">
        <p14:creationId xmlns:p14="http://schemas.microsoft.com/office/powerpoint/2010/main" val="19465859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MY" sz="1200" b="1" i="0" kern="1200" dirty="0">
                <a:solidFill>
                  <a:schemeClr val="tx1"/>
                </a:solidFill>
                <a:effectLst/>
                <a:latin typeface="+mn-lt"/>
                <a:ea typeface="+mn-ea"/>
                <a:cs typeface="+mn-cs"/>
              </a:rPr>
              <a:t>KEY 1: If your only data security goal is protecting data, just unplug it all</a:t>
            </a:r>
          </a:p>
          <a:p>
            <a:pPr marL="171450" indent="-171450">
              <a:buFont typeface="Arial" panose="020B0604020202020204" pitchFamily="34" charset="0"/>
              <a:buChar char="•"/>
            </a:pPr>
            <a:r>
              <a:rPr lang="en-MY" sz="1200" b="1" i="0" kern="1200" dirty="0">
                <a:solidFill>
                  <a:schemeClr val="tx1"/>
                </a:solidFill>
                <a:effectLst/>
                <a:latin typeface="+mn-lt"/>
                <a:ea typeface="+mn-ea"/>
                <a:cs typeface="+mn-cs"/>
              </a:rPr>
              <a:t>KEY 2: Instead of giving people access only to what they need, restrict only what must be protected</a:t>
            </a:r>
          </a:p>
          <a:p>
            <a:pPr marL="171450" indent="-171450">
              <a:buFont typeface="Arial" panose="020B0604020202020204" pitchFamily="34" charset="0"/>
              <a:buChar char="•"/>
            </a:pPr>
            <a:r>
              <a:rPr lang="en-MY" sz="1200" b="1" i="0" kern="1200" dirty="0">
                <a:solidFill>
                  <a:schemeClr val="tx1"/>
                </a:solidFill>
                <a:effectLst/>
                <a:latin typeface="+mn-lt"/>
                <a:ea typeface="+mn-ea"/>
                <a:cs typeface="+mn-cs"/>
              </a:rPr>
              <a:t>KEY 3: Complexity is the enemy</a:t>
            </a:r>
          </a:p>
          <a:p>
            <a:pPr marL="171450" indent="-171450">
              <a:buFont typeface="Arial" panose="020B0604020202020204" pitchFamily="34" charset="0"/>
              <a:buChar char="•"/>
            </a:pPr>
            <a:r>
              <a:rPr lang="en-MY" sz="1200" b="1" i="0" kern="1200" dirty="0">
                <a:solidFill>
                  <a:schemeClr val="tx1"/>
                </a:solidFill>
                <a:effectLst/>
                <a:latin typeface="+mn-lt"/>
                <a:ea typeface="+mn-ea"/>
                <a:cs typeface="+mn-cs"/>
              </a:rPr>
              <a:t>KEY 4: Don’t build what you can’t support</a:t>
            </a:r>
          </a:p>
          <a:p>
            <a:pPr marL="171450" indent="-171450">
              <a:buFont typeface="Arial" panose="020B0604020202020204" pitchFamily="34" charset="0"/>
              <a:buChar char="•"/>
            </a:pPr>
            <a:r>
              <a:rPr lang="en-MY" sz="1200" b="1" i="0" kern="1200" dirty="0">
                <a:solidFill>
                  <a:schemeClr val="tx1"/>
                </a:solidFill>
                <a:effectLst/>
                <a:latin typeface="+mn-lt"/>
                <a:ea typeface="+mn-ea"/>
                <a:cs typeface="+mn-cs"/>
              </a:rPr>
              <a:t>KEY 5: Somebody needs to hold onto the keys</a:t>
            </a:r>
            <a:endParaRPr lang="en-US" dirty="0"/>
          </a:p>
        </p:txBody>
      </p:sp>
      <p:sp>
        <p:nvSpPr>
          <p:cNvPr id="4" name="Slide Number Placeholder 3"/>
          <p:cNvSpPr>
            <a:spLocks noGrp="1"/>
          </p:cNvSpPr>
          <p:nvPr>
            <p:ph type="sldNum" sz="quarter" idx="10"/>
          </p:nvPr>
        </p:nvSpPr>
        <p:spPr/>
        <p:txBody>
          <a:bodyPr/>
          <a:lstStyle/>
          <a:p>
            <a:fld id="{1173A23C-04E3-429E-88DA-34D5FD9C4DDA}" type="slidenum">
              <a:rPr lang="en-US" smtClean="0"/>
              <a:t>20</a:t>
            </a:fld>
            <a:endParaRPr lang="en-US"/>
          </a:p>
        </p:txBody>
      </p:sp>
    </p:spTree>
    <p:extLst>
      <p:ext uri="{BB962C8B-B14F-4D97-AF65-F5344CB8AC3E}">
        <p14:creationId xmlns:p14="http://schemas.microsoft.com/office/powerpoint/2010/main" val="21427686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Remote</a:t>
            </a:r>
            <a:r>
              <a:rPr lang="en-US" baseline="0" dirty="0"/>
              <a:t> access can be using the company network or using remote access services.</a:t>
            </a:r>
          </a:p>
          <a:p>
            <a:pPr marL="171450" indent="-171450">
              <a:buFont typeface="Arial" charset="0"/>
              <a:buChar char="•"/>
            </a:pPr>
            <a:r>
              <a:rPr lang="en-US" baseline="0" dirty="0"/>
              <a:t>What happens once you share?</a:t>
            </a:r>
          </a:p>
          <a:p>
            <a:pPr marL="171450" indent="-171450">
              <a:buFont typeface="Arial" charset="0"/>
              <a:buChar char="•"/>
            </a:pPr>
            <a:r>
              <a:rPr lang="en-US" baseline="0" dirty="0"/>
              <a:t>Dilution of data?</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A17835E4-82FB-6D45-A3E5-9BFD9945EEAB}" type="slidenum">
              <a:rPr lang="en-US" smtClean="0"/>
              <a:t>21</a:t>
            </a:fld>
            <a:endParaRPr lang="en-US"/>
          </a:p>
        </p:txBody>
      </p:sp>
    </p:spTree>
    <p:extLst>
      <p:ext uri="{BB962C8B-B14F-4D97-AF65-F5344CB8AC3E}">
        <p14:creationId xmlns:p14="http://schemas.microsoft.com/office/powerpoint/2010/main" val="20274290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Storage</a:t>
            </a:r>
            <a:r>
              <a:rPr lang="en-US" baseline="0" dirty="0"/>
              <a:t> help to simplifies version control.</a:t>
            </a:r>
          </a:p>
          <a:p>
            <a:pPr marL="171450" indent="-171450">
              <a:buFont typeface="Arial" charset="0"/>
              <a:buChar char="•"/>
            </a:pPr>
            <a:r>
              <a:rPr lang="en-US" sz="1200" b="0" i="0" kern="1200" dirty="0">
                <a:solidFill>
                  <a:schemeClr val="tx1"/>
                </a:solidFill>
                <a:effectLst/>
                <a:latin typeface="+mn-lt"/>
                <a:ea typeface="+mn-ea"/>
                <a:cs typeface="+mn-cs"/>
              </a:rPr>
              <a:t>whether files on the network are automatically backed up, and, if so</a:t>
            </a:r>
          </a:p>
          <a:p>
            <a:pPr marL="171450" indent="-171450">
              <a:buFont typeface="Arial" charset="0"/>
              <a:buChar char="•"/>
            </a:pPr>
            <a:r>
              <a:rPr lang="en-US" sz="1200" b="0" i="0" kern="1200" dirty="0">
                <a:solidFill>
                  <a:schemeClr val="tx1"/>
                </a:solidFill>
                <a:effectLst/>
                <a:latin typeface="+mn-lt"/>
                <a:ea typeface="+mn-ea"/>
                <a:cs typeface="+mn-cs"/>
              </a:rPr>
              <a:t>which folders or drives on the network are backed up automatically</a:t>
            </a:r>
          </a:p>
          <a:p>
            <a:pPr marL="171450" indent="-171450">
              <a:buFont typeface="Arial" charset="0"/>
              <a:buChar char="•"/>
            </a:pPr>
            <a:r>
              <a:rPr lang="en-US" sz="1200" b="0" i="0" kern="1200" dirty="0">
                <a:solidFill>
                  <a:schemeClr val="tx1"/>
                </a:solidFill>
                <a:effectLst/>
                <a:latin typeface="+mn-lt"/>
                <a:ea typeface="+mn-ea"/>
                <a:cs typeface="+mn-cs"/>
              </a:rPr>
              <a:t>how frequently the backups happen, and</a:t>
            </a:r>
          </a:p>
          <a:p>
            <a:pPr marL="171450" indent="-171450">
              <a:buFont typeface="Arial" charset="0"/>
              <a:buChar char="•"/>
            </a:pPr>
            <a:r>
              <a:rPr lang="en-US" sz="1200" b="0" i="0" kern="1200" dirty="0">
                <a:solidFill>
                  <a:schemeClr val="tx1"/>
                </a:solidFill>
                <a:effectLst/>
                <a:latin typeface="+mn-lt"/>
                <a:ea typeface="+mn-ea"/>
                <a:cs typeface="+mn-cs"/>
              </a:rPr>
              <a:t>how long backups are stored for</a:t>
            </a:r>
          </a:p>
          <a:p>
            <a:r>
              <a:rPr lang="en-US" sz="1200" b="1" i="0" kern="1200" dirty="0">
                <a:solidFill>
                  <a:schemeClr val="tx1"/>
                </a:solidFill>
                <a:effectLst/>
                <a:latin typeface="+mn-lt"/>
                <a:ea typeface="+mn-ea"/>
                <a:cs typeface="+mn-cs"/>
              </a:rPr>
              <a:t>Data erasure</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3" tooltip="Edit section: Data erasure"/>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hlinkClick r:id="rId4" tooltip="Data erasure"/>
              </a:rPr>
              <a:t>Data erasure</a:t>
            </a:r>
            <a:r>
              <a:rPr lang="en-US" sz="1200" b="0" i="0" kern="1200" dirty="0">
                <a:solidFill>
                  <a:schemeClr val="tx1"/>
                </a:solidFill>
                <a:effectLst/>
                <a:latin typeface="+mn-lt"/>
                <a:ea typeface="+mn-ea"/>
                <a:cs typeface="+mn-cs"/>
              </a:rPr>
              <a:t> is a method of software-based overwriting that completely destroys all electronic data residing on a hard drive or other digital media to ensure that no sensitive data is leaked when an asset is retired or reused.</a:t>
            </a:r>
          </a:p>
          <a:p>
            <a:r>
              <a:rPr lang="en-US" sz="1200" b="1" i="0" kern="1200" dirty="0">
                <a:solidFill>
                  <a:schemeClr val="tx1"/>
                </a:solidFill>
                <a:effectLst/>
                <a:latin typeface="+mn-lt"/>
                <a:ea typeface="+mn-ea"/>
                <a:cs typeface="+mn-cs"/>
              </a:rPr>
              <a:t>Data masking</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5" tooltip="Edit section: Data masking"/>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hlinkClick r:id="rId6" tooltip="Data masking"/>
              </a:rPr>
              <a:t>Data masking</a:t>
            </a:r>
            <a:r>
              <a:rPr lang="en-US" sz="1200" b="0" i="0" kern="1200" dirty="0">
                <a:solidFill>
                  <a:schemeClr val="tx1"/>
                </a:solidFill>
                <a:effectLst/>
                <a:latin typeface="+mn-lt"/>
                <a:ea typeface="+mn-ea"/>
                <a:cs typeface="+mn-cs"/>
              </a:rPr>
              <a:t> of structured data is the process of obscuring (masking) specific data within a database table or cell to ensure that data security is maintained and sensitive information is not exposed to unauthorized personnel.</a:t>
            </a:r>
          </a:p>
          <a:p>
            <a:r>
              <a:rPr lang="en-US" sz="1200" b="1" i="0" kern="1200" dirty="0">
                <a:solidFill>
                  <a:schemeClr val="tx1"/>
                </a:solidFill>
                <a:effectLst/>
                <a:latin typeface="+mn-lt"/>
                <a:ea typeface="+mn-ea"/>
                <a:cs typeface="+mn-cs"/>
              </a:rPr>
              <a:t>Disk encryption</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7" tooltip="Edit section: Disk encryption"/>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hlinkClick r:id="rId8" tooltip="Disk encryption"/>
              </a:rPr>
              <a:t>Disk encryption</a:t>
            </a:r>
            <a:r>
              <a:rPr lang="en-US" sz="1200" b="0" i="0" kern="1200" dirty="0">
                <a:solidFill>
                  <a:schemeClr val="tx1"/>
                </a:solidFill>
                <a:effectLst/>
                <a:latin typeface="+mn-lt"/>
                <a:ea typeface="+mn-ea"/>
                <a:cs typeface="+mn-cs"/>
              </a:rPr>
              <a:t> refers to encryption technology that encrypts data on a </a:t>
            </a:r>
            <a:r>
              <a:rPr lang="en-US" sz="1200" b="0" i="0" u="none" strike="noStrike" kern="1200" dirty="0">
                <a:solidFill>
                  <a:schemeClr val="tx1"/>
                </a:solidFill>
                <a:effectLst/>
                <a:latin typeface="+mn-lt"/>
                <a:ea typeface="+mn-ea"/>
                <a:cs typeface="+mn-cs"/>
                <a:hlinkClick r:id="rId9" tooltip="Hard disk drive"/>
              </a:rPr>
              <a:t>hard disk drive</a:t>
            </a:r>
            <a:r>
              <a:rPr lang="en-US" sz="1200" b="0" i="0" kern="1200" dirty="0">
                <a:solidFill>
                  <a:schemeClr val="tx1"/>
                </a:solidFill>
                <a:effectLst/>
                <a:latin typeface="+mn-lt"/>
                <a:ea typeface="+mn-ea"/>
                <a:cs typeface="+mn-cs"/>
              </a:rPr>
              <a:t>.</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A17835E4-82FB-6D45-A3E5-9BFD9945EEAB}" type="slidenum">
              <a:rPr lang="en-US" smtClean="0"/>
              <a:t>22</a:t>
            </a:fld>
            <a:endParaRPr lang="en-US"/>
          </a:p>
        </p:txBody>
      </p:sp>
    </p:spTree>
    <p:extLst>
      <p:ext uri="{BB962C8B-B14F-4D97-AF65-F5344CB8AC3E}">
        <p14:creationId xmlns:p14="http://schemas.microsoft.com/office/powerpoint/2010/main" val="14396229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Point 1</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a:t>It’s only natural to wonder how something that isn’t human—such as analytics or AI—can have intuitive qualities, in particular. The idea of “anthropomorphism”—where something has human characteristics—might come to mind. It really isn’t total science fiction, though.</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a:t>Point 2</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a:t>Think of purely subjective human intuition on one end of the spectrum, and the “brain” of purely objective data, facts, analytics, and algorithms on the other. </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endParaRPr lang="en-US" dirty="0"/>
          </a:p>
          <a:p>
            <a:pPr marL="171450" indent="-171450">
              <a:buFont typeface="Arial" charset="0"/>
              <a:buChar char="•"/>
            </a:pPr>
            <a:r>
              <a:rPr lang="en-US" dirty="0"/>
              <a:t>Mute:</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a:t>A recent article — </a:t>
            </a:r>
            <a:r>
              <a:rPr lang="en-US" dirty="0">
                <a:hlinkClick r:id="rId3"/>
              </a:rPr>
              <a:t>AI Intuition Beats Out Humans In Data Analysis</a:t>
            </a:r>
            <a:r>
              <a:rPr lang="en-US" dirty="0"/>
              <a:t> — showcases how researchers at the Massachusetts Institute of Technology (MIT) have devised a data machine known, logically enough, as the Data Science Machine. When it comes to analyzing data and interpreting data patterns, the artificial intelligence and intuitive powers of the Data Science Machine quite simply trump those of humans.</a:t>
            </a:r>
          </a:p>
          <a:p>
            <a:pPr marL="171450" indent="-171450">
              <a:buFont typeface="Arial" charset="0"/>
              <a:buChar char="•"/>
            </a:pPr>
            <a:endParaRPr lang="en-US" dirty="0"/>
          </a:p>
          <a:p>
            <a:pPr marL="171450" indent="-171450">
              <a:buFont typeface="Arial" charset="0"/>
              <a:buChar char="•"/>
            </a:pPr>
            <a:endParaRPr lang="en-US" dirty="0"/>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A17835E4-82FB-6D45-A3E5-9BFD9945EEAB}" type="slidenum">
              <a:rPr lang="en-US" smtClean="0"/>
              <a:t>31</a:t>
            </a:fld>
            <a:endParaRPr lang="en-US"/>
          </a:p>
        </p:txBody>
      </p:sp>
    </p:spTree>
    <p:extLst>
      <p:ext uri="{BB962C8B-B14F-4D97-AF65-F5344CB8AC3E}">
        <p14:creationId xmlns:p14="http://schemas.microsoft.com/office/powerpoint/2010/main" val="8984898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sz="1200" dirty="0"/>
              <a:t>Prescriptive:</a:t>
            </a:r>
            <a:r>
              <a:rPr lang="en-US" sz="1200" baseline="0" dirty="0"/>
              <a:t> w</a:t>
            </a:r>
            <a:r>
              <a:rPr lang="en-US" sz="1200" dirty="0"/>
              <a:t>hich is the closest thing to a modern day Nostradamus that one can hope to find. </a:t>
            </a:r>
          </a:p>
          <a:p>
            <a:pPr marL="171450" indent="-171450">
              <a:buFont typeface="Arial" charset="0"/>
              <a:buChar char="•"/>
            </a:pPr>
            <a:r>
              <a:rPr lang="en-US" sz="1200" dirty="0"/>
              <a:t>Examples:</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err="1"/>
              <a:t>mysmartprice.com</a:t>
            </a:r>
            <a:r>
              <a:rPr lang="en-US" dirty="0"/>
              <a:t>, leading price comparison brand in India, able to recommend these optimal price points to online vendors in real time which will help increase demand for products.</a:t>
            </a:r>
          </a:p>
          <a:p>
            <a:pPr marL="171450" indent="-171450">
              <a:buFont typeface="Arial" charset="0"/>
              <a:buChar char="•"/>
            </a:pPr>
            <a:r>
              <a:rPr lang="en-US" dirty="0"/>
              <a:t>Organizations that adapt to changing market dynamics tend to survive longer and the only way to avoid becoming a Kodak moment (pun intended) is to constantly try and seek what the future may hold. Not only can data science methodologies help you see the future but when done right they help you decide what to do with your future when it finally arrives.</a:t>
            </a:r>
          </a:p>
          <a:p>
            <a:pPr marL="171450" indent="-171450">
              <a:buFont typeface="Arial" charset="0"/>
              <a:buChar char="•"/>
            </a:pPr>
            <a:r>
              <a:rPr lang="en-US" dirty="0"/>
              <a:t>By using data science to plan well in advance you give your sales team the opportunity to not just survive but thrive. When armed with critical information such as which leads have a high likelihood of closing, sales teams can determine which leads to prioritize. Being able to do that has a huge impact on revenue as time wasted on leads that may never convert is minimized and time spent on leads that do convert is maximized.</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A17835E4-82FB-6D45-A3E5-9BFD9945EEAB}" type="slidenum">
              <a:rPr lang="en-US" smtClean="0"/>
              <a:t>32</a:t>
            </a:fld>
            <a:endParaRPr lang="en-US"/>
          </a:p>
        </p:txBody>
      </p:sp>
    </p:spTree>
    <p:extLst>
      <p:ext uri="{BB962C8B-B14F-4D97-AF65-F5344CB8AC3E}">
        <p14:creationId xmlns:p14="http://schemas.microsoft.com/office/powerpoint/2010/main" val="6668686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Cold-calling = calling </a:t>
            </a:r>
            <a:r>
              <a:rPr lang="en-US" sz="1200" dirty="0"/>
              <a:t>your potential customers to get insights into their likes, dislikes, and buying behavior before finally making your sales pitch</a:t>
            </a:r>
            <a:endParaRPr lang="en-US" dirty="0"/>
          </a:p>
          <a:p>
            <a:pPr marL="171450" indent="-171450">
              <a:buFont typeface="Arial" charset="0"/>
              <a:buChar char="•"/>
            </a:pPr>
            <a:endParaRPr lang="en-US" dirty="0"/>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a:t>An example: </a:t>
            </a:r>
            <a:r>
              <a:rPr lang="en-US" sz="1200" dirty="0"/>
              <a:t>For example, businesses want to bring as much traffic to their websites as possible and to do that they use a combination of strategies such as email marketing, social media, tools like Google AdWords et cetera. But not all of these strategies are equally relevant or successful for all kinds of businesses.</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dirty="0"/>
              <a:t>While a concerted effort in strategizing is welcome, it is far more beneficial to identify which channel is bringing the most amount of traffic to the website. If you can identify this then you can strategize accordingly and maybe decide to put more time and effort on channels that are yielding better results. This is where data analytics comes in. You may continue to use AdWords but if you had evidence that social media is fetching you far more traffic and in turn helping you sell more then there is no reason why you wouldn’t want to amp up your social media strategy.</a:t>
            </a:r>
          </a:p>
          <a:p>
            <a:pPr marL="171450" marR="0" indent="-171450" algn="l" defTabSz="914400" rtl="0" eaLnBrk="1" fontAlgn="auto" latinLnBrk="0" hangingPunct="1">
              <a:lnSpc>
                <a:spcPct val="100000"/>
              </a:lnSpc>
              <a:spcBef>
                <a:spcPts val="0"/>
              </a:spcBef>
              <a:spcAft>
                <a:spcPts val="0"/>
              </a:spcAft>
              <a:buClrTx/>
              <a:buSzTx/>
              <a:buFont typeface="Arial" charset="0"/>
              <a:buChar char="•"/>
              <a:tabLst/>
              <a:defRPr/>
            </a:pPr>
            <a:endParaRPr lang="en-US" sz="1200" dirty="0"/>
          </a:p>
          <a:p>
            <a:pPr marL="171450" indent="-171450">
              <a:buFont typeface="Arial" charset="0"/>
              <a:buChar char="•"/>
            </a:pPr>
            <a:r>
              <a:rPr lang="en-US" sz="1200" dirty="0"/>
              <a:t>Using data analytics to identify the right channels for lead generation, customer acquisition, and customer retention is  what helps the bottom line</a:t>
            </a:r>
            <a:endParaRPr lang="en-US" dirty="0"/>
          </a:p>
          <a:p>
            <a:pPr marL="171450" indent="-171450">
              <a:buFont typeface="Arial" charset="0"/>
              <a:buChar char="•"/>
            </a:pPr>
            <a:endParaRPr lang="en-US" dirty="0"/>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A17835E4-82FB-6D45-A3E5-9BFD9945EEAB}" type="slidenum">
              <a:rPr lang="en-US" smtClean="0"/>
              <a:t>33</a:t>
            </a:fld>
            <a:endParaRPr lang="en-US"/>
          </a:p>
        </p:txBody>
      </p:sp>
    </p:spTree>
    <p:extLst>
      <p:ext uri="{BB962C8B-B14F-4D97-AF65-F5344CB8AC3E}">
        <p14:creationId xmlns:p14="http://schemas.microsoft.com/office/powerpoint/2010/main" val="239984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MY" dirty="0">
                <a:latin typeface="Times New Roman" charset="0"/>
                <a:ea typeface="Times New Roman" charset="0"/>
                <a:cs typeface="Times New Roman" charset="0"/>
              </a:rPr>
              <a:t>has a reputation for being overly burdensome, but it all comes down to letting people know when it is their turn to make a decision.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MY" dirty="0">
                <a:latin typeface="Times New Roman" charset="0"/>
                <a:ea typeface="Times New Roman" charset="0"/>
                <a:cs typeface="Times New Roman" charset="0"/>
              </a:rPr>
              <a:t>The surrounding circles are like an orchestra with Data Governance as the conductor</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1173A23C-04E3-429E-88DA-34D5FD9C4DDA}" type="slidenum">
              <a:rPr lang="en-US" smtClean="0"/>
              <a:t>11</a:t>
            </a:fld>
            <a:endParaRPr lang="en-US"/>
          </a:p>
        </p:txBody>
      </p:sp>
    </p:spTree>
    <p:extLst>
      <p:ext uri="{BB962C8B-B14F-4D97-AF65-F5344CB8AC3E}">
        <p14:creationId xmlns:p14="http://schemas.microsoft.com/office/powerpoint/2010/main" val="1395579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MY" dirty="0">
                <a:latin typeface="Times New Roman" charset="0"/>
                <a:ea typeface="Times New Roman" charset="0"/>
                <a:cs typeface="Times New Roman" charset="0"/>
              </a:rPr>
              <a:t>has a reputation for being overly burdensome, but it all comes down to letting people know when it is their turn to make a decision.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MY" dirty="0">
                <a:latin typeface="Times New Roman" charset="0"/>
                <a:ea typeface="Times New Roman" charset="0"/>
                <a:cs typeface="Times New Roman" charset="0"/>
              </a:rPr>
              <a:t>The surrounding circles are like an orchestra with Data Governance as the conductor</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1173A23C-04E3-429E-88DA-34D5FD9C4DDA}" type="slidenum">
              <a:rPr lang="en-US" smtClean="0"/>
              <a:t>12</a:t>
            </a:fld>
            <a:endParaRPr lang="en-US"/>
          </a:p>
        </p:txBody>
      </p:sp>
    </p:spTree>
    <p:extLst>
      <p:ext uri="{BB962C8B-B14F-4D97-AF65-F5344CB8AC3E}">
        <p14:creationId xmlns:p14="http://schemas.microsoft.com/office/powerpoint/2010/main" val="14715365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1:  Approach data architecture like building architecture: seriously!</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2:  Fundamentally changing architecture during the build phase increases time, cost, and risk</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3:  Perfection is impossible – do not believe a data architect who insists otherwise</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4: Third-normal form </a:t>
            </a:r>
            <a:r>
              <a:rPr lang="en-US" sz="1200" b="0" i="0" kern="1200" dirty="0">
                <a:solidFill>
                  <a:schemeClr val="tx1"/>
                </a:solidFill>
                <a:effectLst/>
                <a:latin typeface="+mn-lt"/>
                <a:ea typeface="+mn-ea"/>
                <a:cs typeface="+mn-cs"/>
              </a:rPr>
              <a:t>(3NF)</a:t>
            </a:r>
            <a:r>
              <a:rPr lang="en-MY" sz="1200" b="0" i="0" kern="1200" dirty="0">
                <a:solidFill>
                  <a:schemeClr val="tx1"/>
                </a:solidFill>
                <a:effectLst/>
                <a:latin typeface="+mn-lt"/>
                <a:ea typeface="+mn-ea"/>
                <a:cs typeface="+mn-cs"/>
              </a:rPr>
              <a:t> has its place, but so do criminals – do not allow either to override sound logical reasoning and cost/benefit analysis</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5:  Buying a pre-built model may expedite parts of the process, but it is no replacement for quality data architecture talent</a:t>
            </a:r>
          </a:p>
          <a:p>
            <a:pPr marL="171450" indent="-171450">
              <a:buFont typeface="Arial" panose="020B0604020202020204" pitchFamily="34" charset="0"/>
              <a:buChar char="•"/>
            </a:pPr>
            <a:endParaRPr lang="en-MY" sz="1200" b="1" i="0" kern="1200" dirty="0">
              <a:solidFill>
                <a:schemeClr val="tx1"/>
              </a:solidFill>
              <a:effectLst/>
              <a:latin typeface="+mn-lt"/>
              <a:ea typeface="+mn-ea"/>
              <a:cs typeface="+mn-cs"/>
            </a:endParaRPr>
          </a:p>
          <a:p>
            <a:pPr marL="171450" indent="-171450">
              <a:buFont typeface="Arial" panose="020B0604020202020204" pitchFamily="34" charset="0"/>
              <a:buChar char="•"/>
            </a:pPr>
            <a:r>
              <a:rPr lang="en-US" dirty="0"/>
              <a:t>http://blog.westmonroepartners.com/the-5-keys-to-data-architecture-management/</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1173A23C-04E3-429E-88DA-34D5FD9C4DDA}" type="slidenum">
              <a:rPr lang="en-US" smtClean="0"/>
              <a:t>13</a:t>
            </a:fld>
            <a:endParaRPr lang="en-US"/>
          </a:p>
        </p:txBody>
      </p:sp>
    </p:spTree>
    <p:extLst>
      <p:ext uri="{BB962C8B-B14F-4D97-AF65-F5344CB8AC3E}">
        <p14:creationId xmlns:p14="http://schemas.microsoft.com/office/powerpoint/2010/main" val="8155937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Ensures</a:t>
            </a:r>
            <a:r>
              <a:rPr lang="en-US" baseline="0" dirty="0"/>
              <a:t> that you have adequate technological resources, data version control, IP.</a:t>
            </a:r>
          </a:p>
          <a:p>
            <a:pPr marL="171450" indent="-171450">
              <a:buFont typeface="Arial" charset="0"/>
              <a:buChar char="•"/>
            </a:pPr>
            <a:r>
              <a:rPr lang="en-US" baseline="0" dirty="0"/>
              <a:t>Take into consideration for future projects/uses.</a:t>
            </a:r>
          </a:p>
          <a:p>
            <a:pPr marL="171450" marR="0" lvl="2"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800" dirty="0">
                <a:latin typeface="Times New Roman" charset="0"/>
                <a:ea typeface="Times New Roman" charset="0"/>
                <a:cs typeface="Times New Roman" charset="0"/>
              </a:rPr>
              <a:t>What would be the key factor in your final decision? Legacy issues?</a:t>
            </a:r>
            <a:endParaRPr lang="en-US" baseline="0" dirty="0"/>
          </a:p>
          <a:p>
            <a:pPr marL="171450" marR="0" lvl="1"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600" dirty="0">
                <a:latin typeface="Times" charset="0"/>
                <a:ea typeface="Times" charset="0"/>
                <a:cs typeface="Times" charset="0"/>
              </a:rPr>
              <a:t>(note: JPEGS are a '</a:t>
            </a:r>
            <a:r>
              <a:rPr lang="en-US" sz="1600" dirty="0" err="1">
                <a:latin typeface="Times" charset="0"/>
                <a:ea typeface="Times" charset="0"/>
                <a:cs typeface="Times" charset="0"/>
              </a:rPr>
              <a:t>lossy</a:t>
            </a:r>
            <a:r>
              <a:rPr lang="en-US" sz="1600" dirty="0">
                <a:latin typeface="Times" charset="0"/>
                <a:ea typeface="Times" charset="0"/>
                <a:cs typeface="Times" charset="0"/>
              </a:rPr>
              <a:t>' format which lose information when re-saved, so only use them if you are not concerned about image quality)</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A17835E4-82FB-6D45-A3E5-9BFD9945EEAB}" type="slidenum">
              <a:rPr lang="en-US" smtClean="0"/>
              <a:t>15</a:t>
            </a:fld>
            <a:endParaRPr lang="en-US"/>
          </a:p>
        </p:txBody>
      </p:sp>
    </p:spTree>
    <p:extLst>
      <p:ext uri="{BB962C8B-B14F-4D97-AF65-F5344CB8AC3E}">
        <p14:creationId xmlns:p14="http://schemas.microsoft.com/office/powerpoint/2010/main" val="4083602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Ensures</a:t>
            </a:r>
            <a:r>
              <a:rPr lang="en-US" baseline="0" dirty="0"/>
              <a:t> that you have adequate technological resources, data version control, IP.</a:t>
            </a:r>
          </a:p>
          <a:p>
            <a:pPr marL="171450" indent="-171450">
              <a:buFont typeface="Arial" charset="0"/>
              <a:buChar char="•"/>
            </a:pPr>
            <a:r>
              <a:rPr lang="en-US" baseline="0" dirty="0"/>
              <a:t>Take into consideration for future projects/uses.</a:t>
            </a:r>
          </a:p>
          <a:p>
            <a:pPr marL="171450" marR="0" lvl="2"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800" dirty="0">
                <a:latin typeface="Times New Roman" charset="0"/>
                <a:ea typeface="Times New Roman" charset="0"/>
                <a:cs typeface="Times New Roman" charset="0"/>
              </a:rPr>
              <a:t>What would be the key factor in your final decision? Legacy issues?</a:t>
            </a:r>
            <a:endParaRPr lang="en-US" baseline="0" dirty="0"/>
          </a:p>
          <a:p>
            <a:pPr marL="171450" marR="0" lvl="1"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600" dirty="0">
                <a:latin typeface="Times" charset="0"/>
                <a:ea typeface="Times" charset="0"/>
                <a:cs typeface="Times" charset="0"/>
              </a:rPr>
              <a:t>(note: JPEGS are a '</a:t>
            </a:r>
            <a:r>
              <a:rPr lang="en-US" sz="1600" dirty="0" err="1">
                <a:latin typeface="Times" charset="0"/>
                <a:ea typeface="Times" charset="0"/>
                <a:cs typeface="Times" charset="0"/>
              </a:rPr>
              <a:t>lossy</a:t>
            </a:r>
            <a:r>
              <a:rPr lang="en-US" sz="1600" dirty="0">
                <a:latin typeface="Times" charset="0"/>
                <a:ea typeface="Times" charset="0"/>
                <a:cs typeface="Times" charset="0"/>
              </a:rPr>
              <a:t>' format which lose information when re-saved, so only use them if you are not concerned about image quality)</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A17835E4-82FB-6D45-A3E5-9BFD9945EEAB}" type="slidenum">
              <a:rPr lang="en-US" smtClean="0"/>
              <a:t>16</a:t>
            </a:fld>
            <a:endParaRPr lang="en-US"/>
          </a:p>
        </p:txBody>
      </p:sp>
    </p:spTree>
    <p:extLst>
      <p:ext uri="{BB962C8B-B14F-4D97-AF65-F5344CB8AC3E}">
        <p14:creationId xmlns:p14="http://schemas.microsoft.com/office/powerpoint/2010/main" val="241937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a:t>Data governance</a:t>
            </a:r>
            <a:r>
              <a:rPr lang="en-US" baseline="0" dirty="0"/>
              <a:t> -  one person to manage the data to avoid confusion and over-riding </a:t>
            </a:r>
            <a:endParaRPr lang="en-US" dirty="0"/>
          </a:p>
        </p:txBody>
      </p:sp>
      <p:sp>
        <p:nvSpPr>
          <p:cNvPr id="4" name="Slide Number Placeholder 3"/>
          <p:cNvSpPr>
            <a:spLocks noGrp="1"/>
          </p:cNvSpPr>
          <p:nvPr>
            <p:ph type="sldNum" sz="quarter" idx="10"/>
          </p:nvPr>
        </p:nvSpPr>
        <p:spPr/>
        <p:txBody>
          <a:bodyPr/>
          <a:lstStyle/>
          <a:p>
            <a:fld id="{A17835E4-82FB-6D45-A3E5-9BFD9945EEAB}" type="slidenum">
              <a:rPr lang="en-US" smtClean="0"/>
              <a:t>17</a:t>
            </a:fld>
            <a:endParaRPr lang="en-US"/>
          </a:p>
        </p:txBody>
      </p:sp>
    </p:spTree>
    <p:extLst>
      <p:ext uri="{BB962C8B-B14F-4D97-AF65-F5344CB8AC3E}">
        <p14:creationId xmlns:p14="http://schemas.microsoft.com/office/powerpoint/2010/main" val="693705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1: Data development doesn’t develop data directly</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2: Data development changes data very little…or entirely</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3: “ETL” is usually inferior to “ELT” : Extract Load Transform,</a:t>
            </a:r>
            <a:r>
              <a:rPr lang="en-MY" sz="1200" b="0" i="0" kern="1200" baseline="0" dirty="0">
                <a:solidFill>
                  <a:schemeClr val="tx1"/>
                </a:solidFill>
                <a:effectLst/>
                <a:latin typeface="+mn-lt"/>
                <a:ea typeface="+mn-ea"/>
                <a:cs typeface="+mn-cs"/>
              </a:rPr>
              <a:t> not Extract Transform Load</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4: Your data developers need more understanding of the business</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5: Extensibility is an Art</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1173A23C-04E3-429E-88DA-34D5FD9C4DDA}" type="slidenum">
              <a:rPr lang="en-US" smtClean="0"/>
              <a:t>18</a:t>
            </a:fld>
            <a:endParaRPr lang="en-US"/>
          </a:p>
        </p:txBody>
      </p:sp>
    </p:spTree>
    <p:extLst>
      <p:ext uri="{BB962C8B-B14F-4D97-AF65-F5344CB8AC3E}">
        <p14:creationId xmlns:p14="http://schemas.microsoft.com/office/powerpoint/2010/main" val="534734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1:  Your DBA is overworked, underappreciated, and is barely able to keep things functioning</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2:  There are 2 kinds of high-quality DBAs: those that do data development, and those that go DEEEEP</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3:  Cloud-based databases are not an excuse to ignore database operations.</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4: …and neither is unstructured data</a:t>
            </a:r>
          </a:p>
          <a:p>
            <a:pPr marL="171450" indent="-171450">
              <a:buFont typeface="Arial" panose="020B0604020202020204" pitchFamily="34" charset="0"/>
              <a:buChar char="•"/>
            </a:pPr>
            <a:r>
              <a:rPr lang="en-MY" sz="1200" b="0" i="0" kern="1200" dirty="0">
                <a:solidFill>
                  <a:schemeClr val="tx1"/>
                </a:solidFill>
                <a:effectLst/>
                <a:latin typeface="+mn-lt"/>
                <a:ea typeface="+mn-ea"/>
                <a:cs typeface="+mn-cs"/>
              </a:rPr>
              <a:t>KEY 5:  You shouldn’t build what you can’t support</a:t>
            </a:r>
          </a:p>
          <a:p>
            <a:pPr marL="171450" indent="-171450">
              <a:buFont typeface="Arial" panose="020B0604020202020204" pitchFamily="34" charset="0"/>
              <a:buChar char="•"/>
            </a:pPr>
            <a:endParaRPr lang="en-MY" sz="1200" b="1" i="0" kern="1200" dirty="0">
              <a:solidFill>
                <a:schemeClr val="tx1"/>
              </a:solidFill>
              <a:effectLst/>
              <a:latin typeface="+mn-lt"/>
              <a:ea typeface="+mn-ea"/>
              <a:cs typeface="+mn-cs"/>
            </a:endParaRPr>
          </a:p>
          <a:p>
            <a:pPr marL="171450" indent="-171450">
              <a:buFont typeface="Arial" panose="020B0604020202020204" pitchFamily="34" charset="0"/>
              <a:buChar char="•"/>
            </a:pPr>
            <a:r>
              <a:rPr lang="en-US" dirty="0"/>
              <a:t>http://blog.westmonroepartners.com/the-5-keys-to-database-operations-management/</a:t>
            </a:r>
          </a:p>
        </p:txBody>
      </p:sp>
      <p:sp>
        <p:nvSpPr>
          <p:cNvPr id="4" name="Slide Number Placeholder 3"/>
          <p:cNvSpPr>
            <a:spLocks noGrp="1"/>
          </p:cNvSpPr>
          <p:nvPr>
            <p:ph type="sldNum" sz="quarter" idx="10"/>
          </p:nvPr>
        </p:nvSpPr>
        <p:spPr/>
        <p:txBody>
          <a:bodyPr/>
          <a:lstStyle/>
          <a:p>
            <a:fld id="{1173A23C-04E3-429E-88DA-34D5FD9C4DDA}" type="slidenum">
              <a:rPr lang="en-US" smtClean="0"/>
              <a:t>19</a:t>
            </a:fld>
            <a:endParaRPr lang="en-US"/>
          </a:p>
        </p:txBody>
      </p:sp>
    </p:spTree>
    <p:extLst>
      <p:ext uri="{BB962C8B-B14F-4D97-AF65-F5344CB8AC3E}">
        <p14:creationId xmlns:p14="http://schemas.microsoft.com/office/powerpoint/2010/main" val="18774932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43F2E7A-CB65-AC4A-8D2E-461EE4F2C472}"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908715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43F2E7A-CB65-AC4A-8D2E-461EE4F2C472}"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664426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43F2E7A-CB65-AC4A-8D2E-461EE4F2C472}"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96313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43F2E7A-CB65-AC4A-8D2E-461EE4F2C472}"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2020623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43F2E7A-CB65-AC4A-8D2E-461EE4F2C472}" type="datetimeFigureOut">
              <a:rPr lang="en-US" smtClean="0"/>
              <a:t>3/22/18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307375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43F2E7A-CB65-AC4A-8D2E-461EE4F2C472}" type="datetimeFigureOut">
              <a:rPr lang="en-US" smtClean="0"/>
              <a:t>3/22/18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1366815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43F2E7A-CB65-AC4A-8D2E-461EE4F2C472}" type="datetimeFigureOut">
              <a:rPr lang="en-US" smtClean="0"/>
              <a:t>3/22/18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436040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43F2E7A-CB65-AC4A-8D2E-461EE4F2C472}" type="datetimeFigureOut">
              <a:rPr lang="en-US" smtClean="0"/>
              <a:t>3/22/18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1322698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3F2E7A-CB65-AC4A-8D2E-461EE4F2C472}" type="datetimeFigureOut">
              <a:rPr lang="en-US" smtClean="0"/>
              <a:t>3/22/18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1990341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43F2E7A-CB65-AC4A-8D2E-461EE4F2C472}" type="datetimeFigureOut">
              <a:rPr lang="en-US" smtClean="0"/>
              <a:t>3/22/18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321090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43F2E7A-CB65-AC4A-8D2E-461EE4F2C472}" type="datetimeFigureOut">
              <a:rPr lang="en-US" smtClean="0"/>
              <a:t>3/22/18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A617C0-9BC2-7B41-AB24-8A156E9997F3}" type="slidenum">
              <a:rPr lang="en-US" smtClean="0"/>
              <a:t>‹#›</a:t>
            </a:fld>
            <a:endParaRPr lang="en-US"/>
          </a:p>
        </p:txBody>
      </p:sp>
    </p:spTree>
    <p:extLst>
      <p:ext uri="{BB962C8B-B14F-4D97-AF65-F5344CB8AC3E}">
        <p14:creationId xmlns:p14="http://schemas.microsoft.com/office/powerpoint/2010/main" val="2083381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3F2E7A-CB65-AC4A-8D2E-461EE4F2C472}" type="datetimeFigureOut">
              <a:rPr lang="en-US" smtClean="0"/>
              <a:t>3/22/18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A617C0-9BC2-7B41-AB24-8A156E9997F3}" type="slidenum">
              <a:rPr lang="en-US" smtClean="0"/>
              <a:t>‹#›</a:t>
            </a:fld>
            <a:endParaRPr lang="en-US"/>
          </a:p>
        </p:txBody>
      </p:sp>
    </p:spTree>
    <p:extLst>
      <p:ext uri="{BB962C8B-B14F-4D97-AF65-F5344CB8AC3E}">
        <p14:creationId xmlns:p14="http://schemas.microsoft.com/office/powerpoint/2010/main" val="15723029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http://www.data.gov.my/" TargetMode="External"/><Relationship Id="rId7"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www.data.gov/" TargetMode="External"/><Relationship Id="rId5" Type="http://schemas.openxmlformats.org/officeDocument/2006/relationships/hyperlink" Target="https://data.giss.nasa.gov/gistemp/" TargetMode="External"/><Relationship Id="rId4" Type="http://schemas.openxmlformats.org/officeDocument/2006/relationships/hyperlink" Target="https://data.gov.sg/" TargetMode="External"/><Relationship Id="rId9"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finance.yahoo.com/quote/TSLA/history?p=TSLA"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kaggle.com/deepmatrix/imdb-5000-movie-dataset" TargetMode="External"/><Relationship Id="rId2" Type="http://schemas.openxmlformats.org/officeDocument/2006/relationships/hyperlink" Target="https://grouplens.org/datasets/movielens/1m/"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forbes.com/sites/gilpress/2016/03/23/data-preparation-most-time-consuming-least-enjoyable-data-science-task-survey-says/#43f15d196f63"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forbes.com/sites/gilpress/2016/03/23/data-preparation-most-time-consuming-least-enjoyable-data-science-task-survey-says/#43f15d196f63"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135" y="476778"/>
            <a:ext cx="7212450" cy="5920653"/>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 name="Straight Connector 9"/>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230880" y="4424906"/>
            <a:ext cx="365760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12"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452" y="476778"/>
            <a:ext cx="3864383" cy="5920653"/>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280580" y="967124"/>
            <a:ext cx="6275920" cy="3038947"/>
          </a:xfrm>
        </p:spPr>
        <p:txBody>
          <a:bodyPr>
            <a:normAutofit/>
          </a:bodyPr>
          <a:lstStyle/>
          <a:p>
            <a:pPr algn="just"/>
            <a:r>
              <a:rPr lang="en-US" sz="5400" b="1" dirty="0">
                <a:solidFill>
                  <a:srgbClr val="FFFFFF"/>
                </a:solidFill>
                <a:latin typeface="Rockwell Condensed" charset="0"/>
                <a:ea typeface="Rockwell Condensed" charset="0"/>
                <a:cs typeface="Rockwell Condensed" charset="0"/>
              </a:rPr>
              <a:t>Data, Knowledge &amp; Science – Thinking Outside Data</a:t>
            </a:r>
          </a:p>
        </p:txBody>
      </p:sp>
      <p:sp>
        <p:nvSpPr>
          <p:cNvPr id="3" name="Subtitle 2"/>
          <p:cNvSpPr>
            <a:spLocks noGrp="1"/>
          </p:cNvSpPr>
          <p:nvPr>
            <p:ph type="subTitle" idx="1"/>
          </p:nvPr>
        </p:nvSpPr>
        <p:spPr>
          <a:xfrm>
            <a:off x="1118215" y="4578114"/>
            <a:ext cx="5956353" cy="1247274"/>
          </a:xfrm>
        </p:spPr>
        <p:txBody>
          <a:bodyPr>
            <a:normAutofit/>
          </a:bodyPr>
          <a:lstStyle/>
          <a:p>
            <a:pPr algn="r"/>
            <a:r>
              <a:rPr lang="en-US" b="1" dirty="0">
                <a:solidFill>
                  <a:srgbClr val="FFFFFF"/>
                </a:solidFill>
                <a:latin typeface="Rockwell Condensed" charset="0"/>
                <a:ea typeface="Rockwell Condensed" charset="0"/>
                <a:cs typeface="Rockwell Condensed" charset="0"/>
              </a:rPr>
              <a:t>Joshua Ratha</a:t>
            </a:r>
          </a:p>
          <a:p>
            <a:pPr algn="r"/>
            <a:r>
              <a:rPr lang="en-US" b="1" dirty="0">
                <a:solidFill>
                  <a:srgbClr val="FFFFFF"/>
                </a:solidFill>
                <a:latin typeface="Rockwell Condensed" charset="0"/>
                <a:ea typeface="Rockwell Condensed" charset="0"/>
                <a:cs typeface="Rockwell Condensed" charset="0"/>
              </a:rPr>
              <a:t>Data Scientist, The CADS</a:t>
            </a:r>
          </a:p>
        </p:txBody>
      </p:sp>
    </p:spTree>
    <p:extLst>
      <p:ext uri="{BB962C8B-B14F-4D97-AF65-F5344CB8AC3E}">
        <p14:creationId xmlns:p14="http://schemas.microsoft.com/office/powerpoint/2010/main" val="22882169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963877"/>
            <a:ext cx="3494362" cy="4930246"/>
          </a:xfrm>
        </p:spPr>
        <p:txBody>
          <a:bodyPr>
            <a:normAutofit/>
          </a:bodyPr>
          <a:lstStyle/>
          <a:p>
            <a:pPr algn="ctr"/>
            <a:r>
              <a:rPr lang="en-US" dirty="0">
                <a:solidFill>
                  <a:schemeClr val="accent1"/>
                </a:solidFill>
                <a:latin typeface="Rockwell Condensed" charset="0"/>
                <a:ea typeface="Rockwell Condensed" charset="0"/>
                <a:cs typeface="Rockwell Condensed" charset="0"/>
              </a:rPr>
              <a:t>DATA</a:t>
            </a:r>
          </a:p>
        </p:txBody>
      </p:sp>
      <p:sp>
        <p:nvSpPr>
          <p:cNvPr id="3" name="Content Placeholder 2"/>
          <p:cNvSpPr>
            <a:spLocks noGrp="1"/>
          </p:cNvSpPr>
          <p:nvPr>
            <p:ph idx="1"/>
          </p:nvPr>
        </p:nvSpPr>
        <p:spPr>
          <a:xfrm>
            <a:off x="4976031" y="963877"/>
            <a:ext cx="6377769" cy="4930246"/>
          </a:xfrm>
        </p:spPr>
        <p:txBody>
          <a:bodyPr anchor="ctr">
            <a:normAutofit/>
          </a:bodyPr>
          <a:lstStyle/>
          <a:p>
            <a:pPr marL="0" indent="0">
              <a:buNone/>
            </a:pPr>
            <a:r>
              <a:rPr lang="en-US" sz="4000" dirty="0">
                <a:latin typeface="Rockwell Condensed" charset="0"/>
                <a:ea typeface="Rockwell Condensed" charset="0"/>
                <a:cs typeface="Rockwell Condensed" charset="0"/>
              </a:rPr>
              <a:t>Management</a:t>
            </a:r>
          </a:p>
        </p:txBody>
      </p:sp>
    </p:spTree>
    <p:extLst>
      <p:ext uri="{BB962C8B-B14F-4D97-AF65-F5344CB8AC3E}">
        <p14:creationId xmlns:p14="http://schemas.microsoft.com/office/powerpoint/2010/main" val="14900237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Data Governance </a:t>
            </a:r>
          </a:p>
        </p:txBody>
      </p:sp>
      <p:sp>
        <p:nvSpPr>
          <p:cNvPr id="3" name="Content Placeholder 2"/>
          <p:cNvSpPr>
            <a:spLocks noGrp="1"/>
          </p:cNvSpPr>
          <p:nvPr>
            <p:ph idx="1"/>
          </p:nvPr>
        </p:nvSpPr>
        <p:spPr>
          <a:xfrm>
            <a:off x="838200" y="1825624"/>
            <a:ext cx="10515600" cy="4600575"/>
          </a:xfrm>
        </p:spPr>
        <p:txBody>
          <a:bodyPr>
            <a:normAutofit/>
          </a:bodyPr>
          <a:lstStyle/>
          <a:p>
            <a:pPr>
              <a:spcAft>
                <a:spcPts val="600"/>
              </a:spcAft>
            </a:pPr>
            <a:endParaRPr lang="en-US" dirty="0">
              <a:latin typeface="Times New Roman" charset="0"/>
              <a:ea typeface="Times New Roman" charset="0"/>
              <a:cs typeface="Times New Roman" charset="0"/>
            </a:endParaRPr>
          </a:p>
        </p:txBody>
      </p:sp>
      <p:cxnSp>
        <p:nvCxnSpPr>
          <p:cNvPr id="6" name="Straight Connector 5"/>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rotWithShape="1">
          <a:blip r:embed="rId3"/>
          <a:srcRect b="16919"/>
          <a:stretch/>
        </p:blipFill>
        <p:spPr>
          <a:xfrm>
            <a:off x="2363788" y="1617325"/>
            <a:ext cx="8051800" cy="5017172"/>
          </a:xfrm>
          <a:prstGeom prst="rect">
            <a:avLst/>
          </a:prstGeom>
        </p:spPr>
      </p:pic>
    </p:spTree>
    <p:extLst>
      <p:ext uri="{BB962C8B-B14F-4D97-AF65-F5344CB8AC3E}">
        <p14:creationId xmlns:p14="http://schemas.microsoft.com/office/powerpoint/2010/main" val="198003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Data Governance </a:t>
            </a:r>
          </a:p>
        </p:txBody>
      </p:sp>
      <p:sp>
        <p:nvSpPr>
          <p:cNvPr id="3" name="Content Placeholder 2"/>
          <p:cNvSpPr>
            <a:spLocks noGrp="1"/>
          </p:cNvSpPr>
          <p:nvPr>
            <p:ph idx="1"/>
          </p:nvPr>
        </p:nvSpPr>
        <p:spPr>
          <a:xfrm>
            <a:off x="838200" y="1825624"/>
            <a:ext cx="10515600" cy="4600575"/>
          </a:xfrm>
        </p:spPr>
        <p:txBody>
          <a:bodyPr>
            <a:normAutofit lnSpcReduction="10000"/>
          </a:bodyPr>
          <a:lstStyle/>
          <a:p>
            <a:pPr marL="171450" indent="-171450">
              <a:spcAft>
                <a:spcPts val="600"/>
              </a:spcAft>
              <a:buFont typeface="Arial" panose="020B0604020202020204" pitchFamily="34" charset="0"/>
              <a:buChar char="•"/>
            </a:pPr>
            <a:r>
              <a:rPr lang="en-MY" dirty="0">
                <a:latin typeface="Times New Roman" charset="0"/>
                <a:ea typeface="Times New Roman" charset="0"/>
                <a:cs typeface="Times New Roman" charset="0"/>
              </a:rPr>
              <a:t>Data </a:t>
            </a:r>
            <a:r>
              <a:rPr lang="en-MY" i="1" dirty="0">
                <a:latin typeface="Times New Roman" charset="0"/>
                <a:ea typeface="Times New Roman" charset="0"/>
                <a:cs typeface="Times New Roman" charset="0"/>
              </a:rPr>
              <a:t>governance</a:t>
            </a:r>
            <a:r>
              <a:rPr lang="en-MY" dirty="0">
                <a:latin typeface="Times New Roman" charset="0"/>
                <a:ea typeface="Times New Roman" charset="0"/>
                <a:cs typeface="Times New Roman" charset="0"/>
              </a:rPr>
              <a:t> refers to overall management of the availability, usability, integrity and security of data.</a:t>
            </a:r>
          </a:p>
          <a:p>
            <a:pPr marL="171450" indent="-171450">
              <a:spcAft>
                <a:spcPts val="600"/>
              </a:spcAft>
              <a:buFont typeface="Arial" panose="020B0604020202020204" pitchFamily="34" charset="0"/>
              <a:buChar char="•"/>
            </a:pPr>
            <a:r>
              <a:rPr lang="en-MY" dirty="0">
                <a:latin typeface="Times New Roman" charset="0"/>
                <a:ea typeface="Times New Roman" charset="0"/>
                <a:cs typeface="Times New Roman" charset="0"/>
              </a:rPr>
              <a:t>A good governance has:</a:t>
            </a:r>
          </a:p>
          <a:p>
            <a:pPr marL="800100" lvl="1" indent="-342900">
              <a:spcAft>
                <a:spcPts val="600"/>
              </a:spcAft>
              <a:buFont typeface="Courier New" charset="0"/>
              <a:buChar char="o"/>
            </a:pPr>
            <a:r>
              <a:rPr lang="en-MY" dirty="0">
                <a:latin typeface="Times New Roman" charset="0"/>
                <a:ea typeface="Times New Roman" charset="0"/>
                <a:cs typeface="Times New Roman" charset="0"/>
              </a:rPr>
              <a:t>A governing body.</a:t>
            </a:r>
          </a:p>
          <a:p>
            <a:pPr marL="800100" lvl="1" indent="-342900">
              <a:spcAft>
                <a:spcPts val="600"/>
              </a:spcAft>
              <a:buFont typeface="Courier New" charset="0"/>
              <a:buChar char="o"/>
            </a:pPr>
            <a:r>
              <a:rPr lang="en-MY" dirty="0">
                <a:latin typeface="Times New Roman" charset="0"/>
                <a:ea typeface="Times New Roman" charset="0"/>
                <a:cs typeface="Times New Roman" charset="0"/>
              </a:rPr>
              <a:t>Defined set of procedures.</a:t>
            </a:r>
          </a:p>
          <a:p>
            <a:pPr marL="800100" lvl="1" indent="-342900">
              <a:spcAft>
                <a:spcPts val="600"/>
              </a:spcAft>
              <a:buFont typeface="Courier New" charset="0"/>
              <a:buChar char="o"/>
            </a:pPr>
            <a:r>
              <a:rPr lang="en-MY" dirty="0">
                <a:latin typeface="Times New Roman" charset="0"/>
                <a:ea typeface="Times New Roman" charset="0"/>
                <a:cs typeface="Times New Roman" charset="0"/>
              </a:rPr>
              <a:t>A plan of execution – in terms of creating, developing, accessing, consistency, updating, authorization, etc.</a:t>
            </a:r>
          </a:p>
          <a:p>
            <a:pPr marL="171450" indent="-171450">
              <a:spcAft>
                <a:spcPts val="600"/>
              </a:spcAft>
              <a:buFont typeface="Arial" panose="020B0604020202020204" pitchFamily="34" charset="0"/>
              <a:buChar char="•"/>
            </a:pPr>
            <a:r>
              <a:rPr lang="en-MY" dirty="0">
                <a:latin typeface="Times New Roman" charset="0"/>
                <a:ea typeface="Times New Roman" charset="0"/>
                <a:cs typeface="Times New Roman" charset="0"/>
              </a:rPr>
              <a:t>Data Governance should not be another administrative hurdle – it should be an enablement engine.</a:t>
            </a:r>
          </a:p>
          <a:p>
            <a:pPr marL="171450" indent="-171450">
              <a:spcAft>
                <a:spcPts val="600"/>
              </a:spcAft>
              <a:buFont typeface="Arial" panose="020B0604020202020204" pitchFamily="34" charset="0"/>
              <a:buChar char="•"/>
            </a:pPr>
            <a:r>
              <a:rPr lang="en-MY" dirty="0">
                <a:latin typeface="Times New Roman" charset="0"/>
                <a:ea typeface="Times New Roman" charset="0"/>
                <a:cs typeface="Times New Roman" charset="0"/>
              </a:rPr>
              <a:t>Whether or not you </a:t>
            </a:r>
            <a:r>
              <a:rPr lang="en-MY" i="1" dirty="0">
                <a:latin typeface="Times New Roman" charset="0"/>
                <a:ea typeface="Times New Roman" charset="0"/>
                <a:cs typeface="Times New Roman" charset="0"/>
              </a:rPr>
              <a:t>do</a:t>
            </a:r>
            <a:r>
              <a:rPr lang="en-MY" dirty="0">
                <a:latin typeface="Times New Roman" charset="0"/>
                <a:ea typeface="Times New Roman" charset="0"/>
                <a:cs typeface="Times New Roman" charset="0"/>
              </a:rPr>
              <a:t> Data Governance, you </a:t>
            </a:r>
            <a:r>
              <a:rPr lang="en-MY" i="1" dirty="0">
                <a:latin typeface="Times New Roman" charset="0"/>
                <a:ea typeface="Times New Roman" charset="0"/>
                <a:cs typeface="Times New Roman" charset="0"/>
              </a:rPr>
              <a:t>have</a:t>
            </a:r>
            <a:r>
              <a:rPr lang="en-MY" dirty="0">
                <a:latin typeface="Times New Roman" charset="0"/>
                <a:ea typeface="Times New Roman" charset="0"/>
                <a:cs typeface="Times New Roman" charset="0"/>
              </a:rPr>
              <a:t> Data Governance.</a:t>
            </a:r>
          </a:p>
          <a:p>
            <a:pPr>
              <a:spcAft>
                <a:spcPts val="600"/>
              </a:spcAft>
            </a:pPr>
            <a:endParaRPr lang="en-US" dirty="0">
              <a:latin typeface="Times New Roman" charset="0"/>
              <a:ea typeface="Times New Roman" charset="0"/>
              <a:cs typeface="Times New Roman" charset="0"/>
            </a:endParaRPr>
          </a:p>
        </p:txBody>
      </p:sp>
      <p:cxnSp>
        <p:nvCxnSpPr>
          <p:cNvPr id="6" name="Straight Connector 5"/>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7074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Data Architecture Management</a:t>
            </a:r>
            <a:endParaRPr lang="en-US" dirty="0">
              <a:latin typeface="Rockwell Condensed" charset="0"/>
              <a:ea typeface="Rockwell Condensed" charset="0"/>
              <a:cs typeface="Rockwell Condensed" charset="0"/>
            </a:endParaRPr>
          </a:p>
        </p:txBody>
      </p:sp>
      <p:sp>
        <p:nvSpPr>
          <p:cNvPr id="3" name="Content Placeholder 2"/>
          <p:cNvSpPr>
            <a:spLocks noGrp="1"/>
          </p:cNvSpPr>
          <p:nvPr>
            <p:ph idx="1"/>
          </p:nvPr>
        </p:nvSpPr>
        <p:spPr>
          <a:xfrm>
            <a:off x="838200" y="1825624"/>
            <a:ext cx="10515600" cy="4664075"/>
          </a:xfrm>
        </p:spPr>
        <p:txBody>
          <a:bodyPr>
            <a:normAutofit lnSpcReduction="10000"/>
          </a:bodyPr>
          <a:lstStyle/>
          <a:p>
            <a:pPr>
              <a:spcAft>
                <a:spcPts val="600"/>
              </a:spcAft>
            </a:pPr>
            <a:r>
              <a:rPr lang="en-MY" dirty="0">
                <a:latin typeface="Times New Roman" panose="02020603050405020304" pitchFamily="18" charset="0"/>
                <a:cs typeface="Times New Roman" panose="02020603050405020304" pitchFamily="18" charset="0"/>
              </a:rPr>
              <a:t>How data is collected, stored, arranged, integrated into the work.</a:t>
            </a:r>
          </a:p>
          <a:p>
            <a:pPr>
              <a:spcAft>
                <a:spcPts val="600"/>
              </a:spcAft>
            </a:pPr>
            <a:r>
              <a:rPr lang="en-MY" dirty="0">
                <a:latin typeface="Times New Roman" panose="02020603050405020304" pitchFamily="18" charset="0"/>
                <a:cs typeface="Times New Roman" panose="02020603050405020304" pitchFamily="18" charset="0"/>
              </a:rPr>
              <a:t>Simply defined as “most of what needs to be done before getting started, while and after.”</a:t>
            </a:r>
          </a:p>
          <a:p>
            <a:pPr marL="914400" lvl="1" indent="-457200">
              <a:spcAft>
                <a:spcPts val="600"/>
              </a:spcAft>
              <a:buFont typeface="Courier New" panose="02070309020205020404" pitchFamily="49" charset="0"/>
              <a:buChar char="o"/>
            </a:pPr>
            <a:r>
              <a:rPr lang="en-MY" dirty="0">
                <a:latin typeface="Times New Roman" panose="02020603050405020304" pitchFamily="18" charset="0"/>
                <a:cs typeface="Times New Roman" panose="02020603050405020304" pitchFamily="18" charset="0"/>
              </a:rPr>
              <a:t>Developing an overall structure of the model.</a:t>
            </a:r>
          </a:p>
          <a:p>
            <a:pPr marL="914400" lvl="1" indent="-457200">
              <a:spcAft>
                <a:spcPts val="600"/>
              </a:spcAft>
              <a:buFont typeface="Courier New" panose="02070309020205020404" pitchFamily="49" charset="0"/>
              <a:buChar char="o"/>
            </a:pPr>
            <a:r>
              <a:rPr lang="en-MY" dirty="0">
                <a:latin typeface="Times New Roman" panose="02020603050405020304" pitchFamily="18" charset="0"/>
                <a:cs typeface="Times New Roman" panose="02020603050405020304" pitchFamily="18" charset="0"/>
              </a:rPr>
              <a:t>Planning out databases and table structures.</a:t>
            </a:r>
          </a:p>
          <a:p>
            <a:pPr marL="914400" lvl="1" indent="-457200">
              <a:spcAft>
                <a:spcPts val="600"/>
              </a:spcAft>
              <a:buFont typeface="Courier New" panose="02070309020205020404" pitchFamily="49" charset="0"/>
              <a:buChar char="o"/>
            </a:pPr>
            <a:r>
              <a:rPr lang="en-MY" dirty="0">
                <a:latin typeface="Times New Roman" panose="02020603050405020304" pitchFamily="18" charset="0"/>
                <a:cs typeface="Times New Roman" panose="02020603050405020304" pitchFamily="18" charset="0"/>
              </a:rPr>
              <a:t>Figuring out the key data flows.</a:t>
            </a:r>
          </a:p>
          <a:p>
            <a:pPr marL="914400" lvl="1" indent="-457200">
              <a:spcAft>
                <a:spcPts val="600"/>
              </a:spcAft>
              <a:buFont typeface="Courier New" panose="02070309020205020404" pitchFamily="49" charset="0"/>
              <a:buChar char="o"/>
            </a:pPr>
            <a:r>
              <a:rPr lang="en-MY" dirty="0">
                <a:latin typeface="Times New Roman" panose="02020603050405020304" pitchFamily="18" charset="0"/>
                <a:cs typeface="Times New Roman" panose="02020603050405020304" pitchFamily="18" charset="0"/>
              </a:rPr>
              <a:t>Integrations that will need to happen between systems.</a:t>
            </a:r>
          </a:p>
          <a:p>
            <a:pPr>
              <a:spcAft>
                <a:spcPts val="600"/>
              </a:spcAft>
            </a:pPr>
            <a:r>
              <a:rPr lang="en-MY" dirty="0">
                <a:latin typeface="Times New Roman" panose="02020603050405020304" pitchFamily="18" charset="0"/>
                <a:cs typeface="Times New Roman" panose="02020603050405020304" pitchFamily="18" charset="0"/>
              </a:rPr>
              <a:t>Main task:</a:t>
            </a:r>
          </a:p>
          <a:p>
            <a:pPr marL="914400" lvl="1" indent="-457200">
              <a:spcAft>
                <a:spcPts val="600"/>
              </a:spcAft>
              <a:buFont typeface="Wingdings" panose="05000000000000000000" pitchFamily="2" charset="2"/>
              <a:buChar char="ü"/>
            </a:pPr>
            <a:r>
              <a:rPr lang="en-MY" dirty="0">
                <a:latin typeface="Times New Roman" panose="02020603050405020304" pitchFamily="18" charset="0"/>
                <a:cs typeface="Times New Roman" panose="02020603050405020304" pitchFamily="18" charset="0"/>
              </a:rPr>
              <a:t>Producing standards, structures, and frameworks to benefit mostly other technical folks.</a:t>
            </a:r>
          </a:p>
          <a:p>
            <a:pPr>
              <a:spcAft>
                <a:spcPts val="600"/>
              </a:spcAft>
            </a:pPr>
            <a:endParaRPr lang="en-US"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084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Creating Data:</a:t>
            </a:r>
          </a:p>
        </p:txBody>
      </p:sp>
      <p:sp>
        <p:nvSpPr>
          <p:cNvPr id="3" name="Content Placeholder 2"/>
          <p:cNvSpPr>
            <a:spLocks noGrp="1"/>
          </p:cNvSpPr>
          <p:nvPr>
            <p:ph idx="1"/>
          </p:nvPr>
        </p:nvSpPr>
        <p:spPr/>
        <p:txBody>
          <a:bodyPr>
            <a:noAutofit/>
          </a:bodyPr>
          <a:lstStyle/>
          <a:p>
            <a:r>
              <a:rPr lang="en-US" sz="2200" dirty="0">
                <a:latin typeface="Times New Roman" charset="0"/>
                <a:ea typeface="Times New Roman" charset="0"/>
                <a:cs typeface="Times New Roman" charset="0"/>
              </a:rPr>
              <a:t>Data could take many forms:</a:t>
            </a:r>
          </a:p>
          <a:p>
            <a:pPr lvl="1"/>
            <a:r>
              <a:rPr lang="en-US" sz="2200" dirty="0">
                <a:latin typeface="Times New Roman" charset="0"/>
                <a:ea typeface="Times New Roman" charset="0"/>
                <a:cs typeface="Times New Roman" charset="0"/>
              </a:rPr>
              <a:t>Measurements</a:t>
            </a:r>
          </a:p>
          <a:p>
            <a:pPr lvl="1"/>
            <a:r>
              <a:rPr lang="en-US" sz="2200" dirty="0">
                <a:latin typeface="Times New Roman" charset="0"/>
                <a:ea typeface="Times New Roman" charset="0"/>
                <a:cs typeface="Times New Roman" charset="0"/>
              </a:rPr>
              <a:t>Numbers</a:t>
            </a:r>
          </a:p>
          <a:p>
            <a:pPr lvl="1"/>
            <a:r>
              <a:rPr lang="en-US" sz="2200" dirty="0">
                <a:latin typeface="Times New Roman" charset="0"/>
                <a:ea typeface="Times New Roman" charset="0"/>
                <a:cs typeface="Times New Roman" charset="0"/>
              </a:rPr>
              <a:t>Images </a:t>
            </a:r>
          </a:p>
          <a:p>
            <a:endParaRPr lang="en-US" sz="2200" dirty="0">
              <a:latin typeface="Times New Roman" charset="0"/>
              <a:ea typeface="Times New Roman" charset="0"/>
              <a:cs typeface="Times New Roman" charset="0"/>
            </a:endParaRPr>
          </a:p>
          <a:p>
            <a:r>
              <a:rPr lang="en-US" sz="2200" dirty="0">
                <a:latin typeface="Times New Roman" charset="0"/>
                <a:ea typeface="Times New Roman" charset="0"/>
                <a:cs typeface="Times New Roman" charset="0"/>
              </a:rPr>
              <a:t>Aspect of data creation to be considered:</a:t>
            </a:r>
          </a:p>
          <a:p>
            <a:pPr lvl="1"/>
            <a:r>
              <a:rPr lang="en-US" sz="2200" dirty="0">
                <a:latin typeface="Times New Roman" charset="0"/>
                <a:ea typeface="Times New Roman" charset="0"/>
                <a:cs typeface="Times New Roman" charset="0"/>
              </a:rPr>
              <a:t>Data Management Plan.</a:t>
            </a:r>
          </a:p>
          <a:p>
            <a:pPr lvl="1"/>
            <a:r>
              <a:rPr lang="en-US" sz="2200" dirty="0">
                <a:latin typeface="Times New Roman" charset="0"/>
                <a:ea typeface="Times New Roman" charset="0"/>
                <a:cs typeface="Times New Roman" charset="0"/>
              </a:rPr>
              <a:t>Choosing Formats.</a:t>
            </a:r>
          </a:p>
          <a:p>
            <a:pPr lvl="1"/>
            <a:r>
              <a:rPr lang="en-US" sz="2200" dirty="0">
                <a:latin typeface="Times New Roman" charset="0"/>
                <a:ea typeface="Times New Roman" charset="0"/>
                <a:cs typeface="Times New Roman" charset="0"/>
              </a:rPr>
              <a:t>Intellectual Property Rights.</a:t>
            </a:r>
          </a:p>
          <a:p>
            <a:pPr lvl="1"/>
            <a:r>
              <a:rPr lang="en-US" sz="2200" dirty="0">
                <a:latin typeface="Times New Roman" charset="0"/>
                <a:ea typeface="Times New Roman" charset="0"/>
                <a:cs typeface="Times New Roman" charset="0"/>
              </a:rPr>
              <a:t>Data Protection and Ethics.</a:t>
            </a: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Right Brace 3"/>
          <p:cNvSpPr/>
          <p:nvPr/>
        </p:nvSpPr>
        <p:spPr>
          <a:xfrm>
            <a:off x="4102100" y="2247900"/>
            <a:ext cx="360000" cy="1008000"/>
          </a:xfrm>
          <a:prstGeom prst="rightBrace">
            <a:avLst/>
          </a:prstGeom>
          <a:ln w="41275">
            <a:solidFill>
              <a:schemeClr val="tx1">
                <a:lumMod val="95000"/>
                <a:lumOff val="5000"/>
              </a:schemeClr>
            </a:solidFill>
            <a:headEnd w="sm"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4349750" y="2425700"/>
            <a:ext cx="3771901" cy="707886"/>
          </a:xfrm>
          <a:prstGeom prst="rect">
            <a:avLst/>
          </a:prstGeom>
          <a:noFill/>
        </p:spPr>
        <p:txBody>
          <a:bodyPr wrap="square" rtlCol="0">
            <a:spAutoFit/>
          </a:bodyPr>
          <a:lstStyle/>
          <a:p>
            <a:pPr algn="ctr"/>
            <a:r>
              <a:rPr lang="en-US" sz="2000" dirty="0">
                <a:latin typeface="Times New Roman" charset="0"/>
                <a:ea typeface="Times New Roman" charset="0"/>
                <a:cs typeface="Times New Roman" charset="0"/>
              </a:rPr>
              <a:t>Any resources for study, work</a:t>
            </a:r>
            <a:r>
              <a:rPr lang="en-US" sz="2000">
                <a:latin typeface="Times New Roman" charset="0"/>
                <a:ea typeface="Times New Roman" charset="0"/>
                <a:cs typeface="Times New Roman" charset="0"/>
              </a:rPr>
              <a:t>, research, publications, etc.</a:t>
            </a:r>
            <a:endParaRPr lang="en-US" sz="20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40261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Data Creation</a:t>
            </a:r>
          </a:p>
        </p:txBody>
      </p:sp>
      <p:sp>
        <p:nvSpPr>
          <p:cNvPr id="3" name="Content Placeholder 2"/>
          <p:cNvSpPr>
            <a:spLocks noGrp="1"/>
          </p:cNvSpPr>
          <p:nvPr>
            <p:ph idx="1"/>
          </p:nvPr>
        </p:nvSpPr>
        <p:spPr/>
        <p:txBody>
          <a:bodyPr>
            <a:noAutofit/>
          </a:bodyPr>
          <a:lstStyle/>
          <a:p>
            <a:pPr marL="266700" lvl="1">
              <a:spcAft>
                <a:spcPts val="300"/>
              </a:spcAft>
            </a:pPr>
            <a:r>
              <a:rPr lang="en-US" sz="2200" dirty="0">
                <a:latin typeface="Times New Roman" charset="0"/>
                <a:ea typeface="Times New Roman" charset="0"/>
                <a:cs typeface="Times New Roman" charset="0"/>
              </a:rPr>
              <a:t>Data Management Plan.</a:t>
            </a:r>
          </a:p>
          <a:p>
            <a:pPr marL="723900" lvl="2">
              <a:spcAft>
                <a:spcPts val="300"/>
              </a:spcAft>
            </a:pPr>
            <a:r>
              <a:rPr lang="en-US" sz="1800" dirty="0">
                <a:latin typeface="Times New Roman" charset="0"/>
                <a:ea typeface="Times New Roman" charset="0"/>
                <a:cs typeface="Times New Roman" charset="0"/>
              </a:rPr>
              <a:t>To enable reuse of the data for future work and for any collaborative work.</a:t>
            </a:r>
          </a:p>
          <a:p>
            <a:pPr marL="723900" lvl="2">
              <a:spcAft>
                <a:spcPts val="300"/>
              </a:spcAft>
            </a:pPr>
            <a:r>
              <a:rPr lang="en-US" sz="1800" dirty="0">
                <a:latin typeface="Times New Roman" charset="0"/>
                <a:ea typeface="Times New Roman" charset="0"/>
                <a:cs typeface="Times New Roman" charset="0"/>
              </a:rPr>
              <a:t>Some decision to consider: software to use, how to organize, where to store data.</a:t>
            </a:r>
          </a:p>
          <a:p>
            <a:pPr marL="723900" lvl="2">
              <a:spcAft>
                <a:spcPts val="300"/>
              </a:spcAft>
            </a:pPr>
            <a:r>
              <a:rPr lang="en-US" sz="1800" dirty="0">
                <a:latin typeface="Times New Roman" charset="0"/>
                <a:ea typeface="Times New Roman" charset="0"/>
                <a:cs typeface="Times New Roman" charset="0"/>
              </a:rPr>
              <a:t>Legal use of data.</a:t>
            </a:r>
          </a:p>
          <a:p>
            <a:pPr marL="723900" lvl="2">
              <a:spcAft>
                <a:spcPts val="300"/>
              </a:spcAft>
            </a:pPr>
            <a:r>
              <a:rPr lang="en-US" sz="1800" dirty="0">
                <a:latin typeface="Times New Roman" charset="0"/>
                <a:ea typeface="Times New Roman" charset="0"/>
                <a:cs typeface="Times New Roman" charset="0"/>
              </a:rPr>
              <a:t>Back up and security.</a:t>
            </a:r>
          </a:p>
          <a:p>
            <a:pPr marL="266700" lvl="1">
              <a:spcAft>
                <a:spcPts val="300"/>
              </a:spcAft>
            </a:pPr>
            <a:r>
              <a:rPr lang="en-US" sz="2200" dirty="0">
                <a:latin typeface="Times New Roman" charset="0"/>
                <a:ea typeface="Times New Roman" charset="0"/>
                <a:cs typeface="Times New Roman" charset="0"/>
              </a:rPr>
              <a:t>Choosing Formats. Consider:</a:t>
            </a:r>
          </a:p>
          <a:p>
            <a:pPr marL="723900" lvl="2">
              <a:spcAft>
                <a:spcPts val="300"/>
              </a:spcAft>
            </a:pPr>
            <a:r>
              <a:rPr lang="en-US" sz="1800" dirty="0">
                <a:latin typeface="Times" charset="0"/>
                <a:ea typeface="Times" charset="0"/>
                <a:cs typeface="Times" charset="0"/>
              </a:rPr>
              <a:t>Textual data: XML, TXT, HTML, PDF/A (Archival PDF)</a:t>
            </a:r>
          </a:p>
          <a:p>
            <a:pPr marL="723900" lvl="2">
              <a:spcAft>
                <a:spcPts val="300"/>
              </a:spcAft>
            </a:pPr>
            <a:r>
              <a:rPr lang="en-US" sz="1800" dirty="0">
                <a:latin typeface="Times" charset="0"/>
                <a:ea typeface="Times" charset="0"/>
                <a:cs typeface="Times" charset="0"/>
              </a:rPr>
              <a:t>Tabular data (including spreadsheets): CSV</a:t>
            </a:r>
          </a:p>
          <a:p>
            <a:pPr marL="723900" lvl="2">
              <a:spcAft>
                <a:spcPts val="300"/>
              </a:spcAft>
            </a:pPr>
            <a:r>
              <a:rPr lang="en-US" sz="1800" dirty="0">
                <a:latin typeface="Times" charset="0"/>
                <a:ea typeface="Times" charset="0"/>
                <a:cs typeface="Times" charset="0"/>
              </a:rPr>
              <a:t>Databases: XML, CSV</a:t>
            </a:r>
          </a:p>
          <a:p>
            <a:pPr marL="723900" lvl="2">
              <a:spcAft>
                <a:spcPts val="300"/>
              </a:spcAft>
            </a:pPr>
            <a:r>
              <a:rPr lang="en-US" sz="1800" dirty="0">
                <a:latin typeface="Times" charset="0"/>
                <a:ea typeface="Times" charset="0"/>
                <a:cs typeface="Times" charset="0"/>
              </a:rPr>
              <a:t>Images: TIFF, PNG, JPEG Audio: FLAC, WAV, MP3</a:t>
            </a:r>
            <a:endParaRPr lang="en-US" sz="1800" dirty="0">
              <a:latin typeface="Times New Roman" charset="0"/>
              <a:ea typeface="Times New Roman" charset="0"/>
              <a:cs typeface="Times New Roman" charset="0"/>
            </a:endParaRPr>
          </a:p>
          <a:p>
            <a:pPr marL="266700" lvl="1">
              <a:spcAft>
                <a:spcPts val="300"/>
              </a:spcAft>
            </a:pPr>
            <a:r>
              <a:rPr lang="en-US" sz="2200" dirty="0">
                <a:latin typeface="Times New Roman" charset="0"/>
                <a:ea typeface="Times New Roman" charset="0"/>
                <a:cs typeface="Times New Roman" charset="0"/>
              </a:rPr>
              <a:t>Intellectual Property Rights, Data Protection and Ethics.</a:t>
            </a:r>
          </a:p>
          <a:p>
            <a:pPr marL="723900" lvl="2">
              <a:spcAft>
                <a:spcPts val="300"/>
              </a:spcAft>
            </a:pPr>
            <a:r>
              <a:rPr lang="en-US" sz="1800" dirty="0">
                <a:latin typeface="Times New Roman" charset="0"/>
                <a:ea typeface="Times New Roman" charset="0"/>
                <a:cs typeface="Times New Roman" charset="0"/>
              </a:rPr>
              <a:t>Where can you get the data? Legal? Illegal?</a:t>
            </a:r>
          </a:p>
          <a:p>
            <a:pPr>
              <a:spcAft>
                <a:spcPts val="300"/>
              </a:spcAft>
            </a:pPr>
            <a:endParaRPr lang="en-US" sz="2200"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4894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Rockwell Condensed" charset="0"/>
                <a:ea typeface="Rockwell Condensed" charset="0"/>
                <a:cs typeface="Rockwell Condensed" charset="0"/>
              </a:rPr>
              <a:t>Open Data</a:t>
            </a:r>
          </a:p>
        </p:txBody>
      </p:sp>
      <p:sp>
        <p:nvSpPr>
          <p:cNvPr id="3" name="Content Placeholder 2"/>
          <p:cNvSpPr>
            <a:spLocks noGrp="1"/>
          </p:cNvSpPr>
          <p:nvPr>
            <p:ph idx="1"/>
          </p:nvPr>
        </p:nvSpPr>
        <p:spPr/>
        <p:txBody>
          <a:bodyPr>
            <a:noAutofit/>
          </a:bodyPr>
          <a:lstStyle/>
          <a:p>
            <a:pPr algn="just"/>
            <a:r>
              <a:rPr lang="en-US" sz="2200" dirty="0">
                <a:latin typeface="Times New Roman" charset="0"/>
                <a:ea typeface="Times New Roman" charset="0"/>
                <a:cs typeface="Times New Roman" charset="0"/>
              </a:rPr>
              <a:t>Where else can we get the data</a:t>
            </a:r>
            <a:r>
              <a:rPr lang="en-US" sz="2200">
                <a:latin typeface="Times New Roman" charset="0"/>
                <a:ea typeface="Times New Roman" charset="0"/>
                <a:cs typeface="Times New Roman" charset="0"/>
              </a:rPr>
              <a:t>? </a:t>
            </a:r>
            <a:endParaRPr lang="en-US" sz="2200" dirty="0">
              <a:latin typeface="Times New Roman" charset="0"/>
              <a:ea typeface="Times New Roman" charset="0"/>
              <a:cs typeface="Times New Roman" charset="0"/>
            </a:endParaRPr>
          </a:p>
          <a:p>
            <a:pPr algn="just"/>
            <a:r>
              <a:rPr lang="en-US" sz="2200" dirty="0">
                <a:latin typeface="Times New Roman" charset="0"/>
                <a:ea typeface="Times New Roman" charset="0"/>
                <a:cs typeface="Times New Roman" charset="0"/>
              </a:rPr>
              <a:t>Malaysia - </a:t>
            </a:r>
            <a:r>
              <a:rPr lang="en-US" sz="2200" dirty="0">
                <a:latin typeface="Times New Roman" charset="0"/>
                <a:ea typeface="Times New Roman" charset="0"/>
                <a:cs typeface="Times New Roman" charset="0"/>
                <a:hlinkClick r:id="rId3"/>
              </a:rPr>
              <a:t>http://www.data.gov.my/</a:t>
            </a:r>
            <a:endParaRPr lang="en-US" sz="2200" dirty="0">
              <a:latin typeface="Times New Roman" charset="0"/>
              <a:ea typeface="Times New Roman" charset="0"/>
              <a:cs typeface="Times New Roman" charset="0"/>
            </a:endParaRPr>
          </a:p>
          <a:p>
            <a:pPr algn="just"/>
            <a:r>
              <a:rPr lang="en-US" sz="2200" dirty="0">
                <a:latin typeface="Times New Roman" charset="0"/>
                <a:ea typeface="Times New Roman" charset="0"/>
                <a:cs typeface="Times New Roman" charset="0"/>
              </a:rPr>
              <a:t>Singapore - </a:t>
            </a:r>
            <a:r>
              <a:rPr lang="en-US" sz="2200" dirty="0">
                <a:latin typeface="Times New Roman" charset="0"/>
                <a:ea typeface="Times New Roman" charset="0"/>
                <a:cs typeface="Times New Roman" charset="0"/>
                <a:hlinkClick r:id="rId4"/>
              </a:rPr>
              <a:t>https://data.gov.sg/</a:t>
            </a:r>
            <a:endParaRPr lang="en-US" sz="2200" dirty="0">
              <a:latin typeface="Times New Roman" charset="0"/>
              <a:ea typeface="Times New Roman" charset="0"/>
              <a:cs typeface="Times New Roman" charset="0"/>
            </a:endParaRPr>
          </a:p>
          <a:p>
            <a:pPr algn="just"/>
            <a:r>
              <a:rPr lang="en-US" sz="2200" dirty="0">
                <a:latin typeface="Times New Roman" charset="0"/>
                <a:ea typeface="Times New Roman" charset="0"/>
                <a:cs typeface="Times New Roman" charset="0"/>
              </a:rPr>
              <a:t>Nasa - </a:t>
            </a:r>
            <a:r>
              <a:rPr lang="en-US" sz="2200" dirty="0">
                <a:latin typeface="Times New Roman" charset="0"/>
                <a:ea typeface="Times New Roman" charset="0"/>
                <a:cs typeface="Times New Roman" charset="0"/>
                <a:hlinkClick r:id="rId5"/>
              </a:rPr>
              <a:t>https://data.giss.nasa.gov/gistemp/</a:t>
            </a:r>
            <a:endParaRPr lang="en-US" sz="2200" dirty="0">
              <a:latin typeface="Times New Roman" charset="0"/>
              <a:ea typeface="Times New Roman" charset="0"/>
              <a:cs typeface="Times New Roman" charset="0"/>
            </a:endParaRPr>
          </a:p>
          <a:p>
            <a:pPr algn="just"/>
            <a:r>
              <a:rPr lang="en-US" sz="2200" dirty="0">
                <a:latin typeface="Times New Roman" charset="0"/>
                <a:ea typeface="Times New Roman" charset="0"/>
                <a:cs typeface="Times New Roman" charset="0"/>
              </a:rPr>
              <a:t>US - </a:t>
            </a:r>
            <a:r>
              <a:rPr lang="en-US" sz="2200" dirty="0">
                <a:latin typeface="Times New Roman" charset="0"/>
                <a:ea typeface="Times New Roman" charset="0"/>
                <a:cs typeface="Times New Roman" charset="0"/>
                <a:hlinkClick r:id="rId6"/>
              </a:rPr>
              <a:t>https://www.data.gov/</a:t>
            </a:r>
            <a:endParaRPr lang="en-US" sz="2200" dirty="0">
              <a:latin typeface="Times New Roman" charset="0"/>
              <a:ea typeface="Times New Roman" charset="0"/>
              <a:cs typeface="Times New Roman" charset="0"/>
            </a:endParaRPr>
          </a:p>
          <a:p>
            <a:endParaRPr lang="en-US" sz="2200" dirty="0">
              <a:latin typeface="Times New Roman" charset="0"/>
              <a:ea typeface="Times New Roman" charset="0"/>
              <a:cs typeface="Times New Roman" charset="0"/>
            </a:endParaRPr>
          </a:p>
          <a:p>
            <a:endParaRPr lang="en-US" sz="2200"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04486" y="160740"/>
            <a:ext cx="5875954" cy="3519450"/>
          </a:xfrm>
          <a:prstGeom prst="rect">
            <a:avLst/>
          </a:prstGeom>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928364" y="3853805"/>
            <a:ext cx="6425436" cy="2921608"/>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8171" y="4068291"/>
            <a:ext cx="4332254" cy="2707122"/>
          </a:xfrm>
          <a:prstGeom prst="rect">
            <a:avLst/>
          </a:prstGeom>
        </p:spPr>
      </p:pic>
    </p:spTree>
    <p:extLst>
      <p:ext uri="{BB962C8B-B14F-4D97-AF65-F5344CB8AC3E}">
        <p14:creationId xmlns:p14="http://schemas.microsoft.com/office/powerpoint/2010/main" val="1414463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Organizing Data:</a:t>
            </a:r>
          </a:p>
        </p:txBody>
      </p:sp>
      <p:sp>
        <p:nvSpPr>
          <p:cNvPr id="3" name="Content Placeholder 2"/>
          <p:cNvSpPr>
            <a:spLocks noGrp="1"/>
          </p:cNvSpPr>
          <p:nvPr>
            <p:ph idx="1"/>
          </p:nvPr>
        </p:nvSpPr>
        <p:spPr/>
        <p:txBody>
          <a:bodyPr>
            <a:normAutofit lnSpcReduction="10000"/>
          </a:bodyPr>
          <a:lstStyle/>
          <a:p>
            <a:pPr>
              <a:lnSpc>
                <a:spcPct val="150000"/>
              </a:lnSpc>
            </a:pPr>
            <a:r>
              <a:rPr lang="en-US" sz="2600" dirty="0">
                <a:latin typeface="Times New Roman" charset="0"/>
                <a:ea typeface="Times New Roman" charset="0"/>
                <a:cs typeface="Times New Roman" charset="0"/>
              </a:rPr>
              <a:t>This to consider when organizing your data:</a:t>
            </a:r>
          </a:p>
          <a:p>
            <a:pPr marL="935038" lvl="1" indent="-477838">
              <a:lnSpc>
                <a:spcPct val="150000"/>
              </a:lnSpc>
              <a:buFont typeface="Wingdings" charset="2"/>
              <a:buChar char="Ø"/>
            </a:pPr>
            <a:r>
              <a:rPr lang="en-US" dirty="0">
                <a:latin typeface="Times New Roman" charset="0"/>
                <a:ea typeface="Times New Roman" charset="0"/>
                <a:cs typeface="Times New Roman" charset="0"/>
              </a:rPr>
              <a:t>Naming and organizing files.</a:t>
            </a:r>
          </a:p>
          <a:p>
            <a:pPr marL="935038" lvl="1" indent="-477838">
              <a:lnSpc>
                <a:spcPct val="150000"/>
              </a:lnSpc>
              <a:buFont typeface="Wingdings" charset="2"/>
              <a:buChar char="Ø"/>
            </a:pPr>
            <a:r>
              <a:rPr lang="en-US" dirty="0">
                <a:latin typeface="Times New Roman" charset="0"/>
                <a:ea typeface="Times New Roman" charset="0"/>
                <a:cs typeface="Times New Roman" charset="0"/>
              </a:rPr>
              <a:t>Documentation and metadata.</a:t>
            </a:r>
          </a:p>
          <a:p>
            <a:pPr marL="935038" lvl="1" indent="-477838">
              <a:lnSpc>
                <a:spcPct val="150000"/>
              </a:lnSpc>
              <a:buFont typeface="Wingdings" charset="2"/>
              <a:buChar char="Ø"/>
            </a:pPr>
            <a:r>
              <a:rPr lang="en-US" dirty="0">
                <a:latin typeface="Times New Roman" charset="0"/>
                <a:ea typeface="Times New Roman" charset="0"/>
                <a:cs typeface="Times New Roman" charset="0"/>
              </a:rPr>
              <a:t>Managing references.</a:t>
            </a:r>
          </a:p>
          <a:p>
            <a:pPr marL="935038" lvl="1" indent="-477838">
              <a:lnSpc>
                <a:spcPct val="150000"/>
              </a:lnSpc>
              <a:buFont typeface="Wingdings" charset="2"/>
              <a:buChar char="Ø"/>
            </a:pPr>
            <a:r>
              <a:rPr lang="en-US" dirty="0">
                <a:latin typeface="Times New Roman" charset="0"/>
                <a:ea typeface="Times New Roman" charset="0"/>
                <a:cs typeface="Times New Roman" charset="0"/>
              </a:rPr>
              <a:t>Version Control.</a:t>
            </a:r>
          </a:p>
          <a:p>
            <a:pPr>
              <a:lnSpc>
                <a:spcPct val="150000"/>
              </a:lnSpc>
            </a:pPr>
            <a:r>
              <a:rPr lang="en-US" sz="2600" dirty="0">
                <a:latin typeface="Times New Roman" charset="0"/>
                <a:ea typeface="Times New Roman" charset="0"/>
                <a:cs typeface="Times New Roman" charset="0"/>
              </a:rPr>
              <a:t>Keep a standard format for your data.</a:t>
            </a:r>
          </a:p>
          <a:p>
            <a:pPr>
              <a:lnSpc>
                <a:spcPct val="150000"/>
              </a:lnSpc>
            </a:pPr>
            <a:r>
              <a:rPr lang="en-US" sz="2600" dirty="0">
                <a:latin typeface="Times New Roman" charset="0"/>
                <a:ea typeface="Times New Roman" charset="0"/>
                <a:cs typeface="Times New Roman" charset="0"/>
              </a:rPr>
              <a:t>Remember: Data changes over time.</a:t>
            </a: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3335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Data Development</a:t>
            </a:r>
          </a:p>
        </p:txBody>
      </p:sp>
      <p:sp>
        <p:nvSpPr>
          <p:cNvPr id="3" name="Content Placeholder 2"/>
          <p:cNvSpPr>
            <a:spLocks noGrp="1"/>
          </p:cNvSpPr>
          <p:nvPr>
            <p:ph idx="1"/>
          </p:nvPr>
        </p:nvSpPr>
        <p:spPr/>
        <p:txBody>
          <a:bodyPr/>
          <a:lstStyle/>
          <a:p>
            <a:pPr algn="just">
              <a:spcAft>
                <a:spcPts val="600"/>
              </a:spcAft>
            </a:pPr>
            <a:r>
              <a:rPr lang="en-MY" dirty="0">
                <a:latin typeface="Times New Roman" panose="02020603050405020304" pitchFamily="18" charset="0"/>
                <a:cs typeface="Times New Roman" panose="02020603050405020304" pitchFamily="18" charset="0"/>
              </a:rPr>
              <a:t>Data development is about producing a technology-driven solution to move data from place to place.</a:t>
            </a:r>
          </a:p>
          <a:p>
            <a:pPr algn="just">
              <a:spcAft>
                <a:spcPts val="600"/>
              </a:spcAft>
            </a:pPr>
            <a:r>
              <a:rPr lang="en-MY" dirty="0">
                <a:latin typeface="Times New Roman" panose="02020603050405020304" pitchFamily="18" charset="0"/>
                <a:cs typeface="Times New Roman" panose="02020603050405020304" pitchFamily="18" charset="0"/>
              </a:rPr>
              <a:t>Data development doesn’t create new data – data development is focused on the movement or changing of data</a:t>
            </a:r>
          </a:p>
          <a:p>
            <a:pPr algn="just">
              <a:spcAft>
                <a:spcPts val="600"/>
              </a:spcAft>
            </a:pPr>
            <a:r>
              <a:rPr lang="en-MY" dirty="0">
                <a:latin typeface="Times New Roman" panose="02020603050405020304" pitchFamily="18" charset="0"/>
                <a:cs typeface="Times New Roman" panose="02020603050405020304" pitchFamily="18" charset="0"/>
              </a:rPr>
              <a:t>Think of your data systems as cities, and data development as the highways connecting these cities.</a:t>
            </a:r>
          </a:p>
          <a:p>
            <a:pPr algn="just">
              <a:spcAft>
                <a:spcPts val="600"/>
              </a:spcAft>
            </a:pPr>
            <a:r>
              <a:rPr lang="en-MY" dirty="0">
                <a:latin typeface="Times New Roman" panose="02020603050405020304" pitchFamily="18" charset="0"/>
                <a:cs typeface="Times New Roman" panose="02020603050405020304" pitchFamily="18" charset="0"/>
              </a:rPr>
              <a:t>Move activities and change activities. </a:t>
            </a:r>
          </a:p>
          <a:p>
            <a:pPr algn="just">
              <a:spcAft>
                <a:spcPts val="600"/>
              </a:spcAft>
            </a:pPr>
            <a:r>
              <a:rPr lang="en-MY" dirty="0">
                <a:latin typeface="Times New Roman" panose="02020603050405020304" pitchFamily="18" charset="0"/>
                <a:cs typeface="Times New Roman" panose="02020603050405020304" pitchFamily="18" charset="0"/>
              </a:rPr>
              <a:t>“ETL” vs. “ELT”</a:t>
            </a:r>
            <a:endParaRPr lang="en-US"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92788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Database Operations Management</a:t>
            </a:r>
          </a:p>
        </p:txBody>
      </p:sp>
      <p:sp>
        <p:nvSpPr>
          <p:cNvPr id="3" name="Content Placeholder 2"/>
          <p:cNvSpPr>
            <a:spLocks noGrp="1"/>
          </p:cNvSpPr>
          <p:nvPr>
            <p:ph idx="1"/>
          </p:nvPr>
        </p:nvSpPr>
        <p:spPr/>
        <p:txBody>
          <a:bodyPr>
            <a:normAutofit fontScale="92500"/>
          </a:bodyPr>
          <a:lstStyle/>
          <a:p>
            <a:pPr algn="just">
              <a:lnSpc>
                <a:spcPct val="150000"/>
              </a:lnSpc>
            </a:pPr>
            <a:r>
              <a:rPr lang="en-US" dirty="0">
                <a:latin typeface="Times New Roman" panose="02020603050405020304" pitchFamily="18" charset="0"/>
                <a:cs typeface="Times New Roman" panose="02020603050405020304" pitchFamily="18" charset="0"/>
              </a:rPr>
              <a:t>Appreciate the admin…the database administrator.</a:t>
            </a:r>
          </a:p>
          <a:p>
            <a:pPr algn="just">
              <a:lnSpc>
                <a:spcPct val="150000"/>
              </a:lnSpc>
            </a:pPr>
            <a:r>
              <a:rPr lang="en-US" dirty="0">
                <a:latin typeface="Times New Roman" panose="02020603050405020304" pitchFamily="18" charset="0"/>
                <a:cs typeface="Times New Roman" panose="02020603050405020304" pitchFamily="18" charset="0"/>
              </a:rPr>
              <a:t>Task centers around designing and building databases.</a:t>
            </a:r>
          </a:p>
          <a:p>
            <a:pPr algn="just">
              <a:lnSpc>
                <a:spcPct val="150000"/>
              </a:lnSpc>
            </a:pPr>
            <a:r>
              <a:rPr lang="en-US" dirty="0">
                <a:latin typeface="Times New Roman" panose="02020603050405020304" pitchFamily="18" charset="0"/>
                <a:cs typeface="Times New Roman" panose="02020603050405020304" pitchFamily="18" charset="0"/>
              </a:rPr>
              <a:t>Cloud-based databases – good or bad?</a:t>
            </a:r>
          </a:p>
          <a:p>
            <a:pPr marL="977900" lvl="1" indent="-520700" algn="just">
              <a:lnSpc>
                <a:spcPct val="150000"/>
              </a:lnSpc>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Physical hardware constraint?</a:t>
            </a:r>
          </a:p>
          <a:p>
            <a:pPr marL="977900" lvl="1" indent="-520700" algn="just">
              <a:lnSpc>
                <a:spcPct val="150000"/>
              </a:lnSpc>
              <a:buFont typeface="Wingdings" panose="05000000000000000000" pitchFamily="2" charset="2"/>
              <a:buChar char="q"/>
            </a:pPr>
            <a:r>
              <a:rPr lang="en-MY" dirty="0">
                <a:latin typeface="Times New Roman" panose="02020603050405020304" pitchFamily="18" charset="0"/>
                <a:cs typeface="Times New Roman" panose="02020603050405020304" pitchFamily="18" charset="0"/>
              </a:rPr>
              <a:t>DBAs must now spend more time optimizing queries for server-side computation.</a:t>
            </a:r>
            <a:endParaRPr lang="en-US" dirty="0">
              <a:latin typeface="Times New Roman" panose="02020603050405020304" pitchFamily="18" charset="0"/>
              <a:cs typeface="Times New Roman" panose="02020603050405020304" pitchFamily="18" charset="0"/>
            </a:endParaRPr>
          </a:p>
          <a:p>
            <a:pPr algn="just">
              <a:lnSpc>
                <a:spcPct val="150000"/>
              </a:lnSpc>
            </a:pPr>
            <a:r>
              <a:rPr lang="en-US" dirty="0">
                <a:latin typeface="Times New Roman" panose="02020603050405020304" pitchFamily="18" charset="0"/>
                <a:cs typeface="Times New Roman" panose="02020603050405020304" pitchFamily="18" charset="0"/>
              </a:rPr>
              <a:t>Managing unstructured data.</a:t>
            </a:r>
          </a:p>
          <a:p>
            <a:pPr algn="just">
              <a:lnSpc>
                <a:spcPct val="150000"/>
              </a:lnSpc>
            </a:pPr>
            <a:endParaRPr lang="en-US"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886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65414" y="2074363"/>
            <a:ext cx="2901686" cy="2709275"/>
          </a:xfrm>
          <a:prstGeom prst="ellipse">
            <a:avLst/>
          </a:prstGeom>
          <a:solidFill>
            <a:schemeClr val="bg1">
              <a:lumMod val="85000"/>
            </a:schemeClr>
          </a:solidFill>
          <a:ln w="174625" cmpd="thinThick">
            <a:solidFill>
              <a:schemeClr val="bg1">
                <a:lumMod val="85000"/>
              </a:schemeClr>
            </a:solidFill>
          </a:ln>
        </p:spPr>
        <p:txBody>
          <a:bodyPr vert="horz" lIns="91440" tIns="45720" rIns="91440" bIns="45720" rtlCol="0" anchor="ctr">
            <a:normAutofit/>
          </a:bodyPr>
          <a:lstStyle/>
          <a:p>
            <a:pPr algn="ctr"/>
            <a:r>
              <a:rPr lang="en-US" sz="2800" kern="1200" dirty="0">
                <a:latin typeface="Rockwell Condensed" charset="0"/>
                <a:ea typeface="Rockwell Condensed" charset="0"/>
                <a:cs typeface="Rockwell Condensed" charset="0"/>
              </a:rPr>
              <a:t>This is where you guys come in.</a:t>
            </a:r>
          </a:p>
        </p:txBody>
      </p:sp>
      <p:pic>
        <p:nvPicPr>
          <p:cNvPr id="7"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1891" y="610973"/>
            <a:ext cx="7421320" cy="5565990"/>
          </a:xfrm>
          <a:prstGeom prst="rect">
            <a:avLst/>
          </a:prstGeom>
        </p:spPr>
      </p:pic>
    </p:spTree>
    <p:extLst>
      <p:ext uri="{BB962C8B-B14F-4D97-AF65-F5344CB8AC3E}">
        <p14:creationId xmlns:p14="http://schemas.microsoft.com/office/powerpoint/2010/main" val="3341931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Data Security Management</a:t>
            </a:r>
          </a:p>
        </p:txBody>
      </p:sp>
      <p:sp>
        <p:nvSpPr>
          <p:cNvPr id="3" name="Content Placeholder 2"/>
          <p:cNvSpPr>
            <a:spLocks noGrp="1"/>
          </p:cNvSpPr>
          <p:nvPr>
            <p:ph idx="1"/>
          </p:nvPr>
        </p:nvSpPr>
        <p:spPr>
          <a:xfrm>
            <a:off x="838200" y="1690688"/>
            <a:ext cx="10515600" cy="4998869"/>
          </a:xfrm>
        </p:spPr>
        <p:txBody>
          <a:bodyPr>
            <a:noAutofit/>
          </a:bodyPr>
          <a:lstStyle/>
          <a:p>
            <a:pPr algn="just">
              <a:lnSpc>
                <a:spcPct val="100000"/>
              </a:lnSpc>
              <a:spcAft>
                <a:spcPts val="600"/>
              </a:spcAft>
            </a:pPr>
            <a:r>
              <a:rPr lang="en-MY" sz="2600" dirty="0">
                <a:latin typeface="Times New Roman" panose="02020603050405020304" pitchFamily="18" charset="0"/>
                <a:cs typeface="Times New Roman" panose="02020603050405020304" pitchFamily="18" charset="0"/>
              </a:rPr>
              <a:t>Data security management is not just about keeping people from accessing information they shouldn’t.</a:t>
            </a:r>
          </a:p>
          <a:p>
            <a:pPr algn="just">
              <a:lnSpc>
                <a:spcPct val="100000"/>
              </a:lnSpc>
              <a:spcAft>
                <a:spcPts val="600"/>
              </a:spcAft>
            </a:pPr>
            <a:r>
              <a:rPr lang="en-MY" sz="2600" dirty="0">
                <a:latin typeface="Times New Roman" panose="02020603050405020304" pitchFamily="18" charset="0"/>
                <a:cs typeface="Times New Roman" panose="02020603050405020304" pitchFamily="18" charset="0"/>
              </a:rPr>
              <a:t>It is also about efficiently providing access to the data people need.</a:t>
            </a:r>
          </a:p>
          <a:p>
            <a:pPr algn="just">
              <a:lnSpc>
                <a:spcPct val="100000"/>
              </a:lnSpc>
              <a:spcAft>
                <a:spcPts val="600"/>
              </a:spcAft>
            </a:pPr>
            <a:r>
              <a:rPr lang="en-MY" sz="2600" dirty="0">
                <a:latin typeface="Times New Roman" panose="02020603050405020304" pitchFamily="18" charset="0"/>
                <a:cs typeface="Times New Roman" panose="02020603050405020304" pitchFamily="18" charset="0"/>
              </a:rPr>
              <a:t>Identify critical or sensitive data.</a:t>
            </a:r>
          </a:p>
          <a:p>
            <a:pPr algn="just">
              <a:lnSpc>
                <a:spcPct val="100000"/>
              </a:lnSpc>
              <a:spcAft>
                <a:spcPts val="600"/>
              </a:spcAft>
            </a:pPr>
            <a:r>
              <a:rPr lang="en-MY" sz="2600" dirty="0">
                <a:latin typeface="Times New Roman" panose="02020603050405020304" pitchFamily="18" charset="0"/>
                <a:cs typeface="Times New Roman" panose="02020603050405020304" pitchFamily="18" charset="0"/>
              </a:rPr>
              <a:t>If the data is not sensitive and can be accessed by anybody, then let everybody have access</a:t>
            </a:r>
          </a:p>
          <a:p>
            <a:pPr algn="just">
              <a:lnSpc>
                <a:spcPct val="100000"/>
              </a:lnSpc>
              <a:spcAft>
                <a:spcPts val="600"/>
              </a:spcAft>
            </a:pPr>
            <a:r>
              <a:rPr lang="en-MY" sz="2600" dirty="0">
                <a:latin typeface="Times New Roman" panose="02020603050405020304" pitchFamily="18" charset="0"/>
                <a:cs typeface="Times New Roman" panose="02020603050405020304" pitchFamily="18" charset="0"/>
              </a:rPr>
              <a:t>If the data is sensitive, but not worth the resources to protect appropriately, then unplug it</a:t>
            </a:r>
          </a:p>
          <a:p>
            <a:pPr algn="just">
              <a:lnSpc>
                <a:spcPct val="100000"/>
              </a:lnSpc>
              <a:spcAft>
                <a:spcPts val="600"/>
              </a:spcAft>
            </a:pPr>
            <a:r>
              <a:rPr lang="en-MY" sz="2600" dirty="0">
                <a:latin typeface="Times New Roman" panose="02020603050405020304" pitchFamily="18" charset="0"/>
                <a:cs typeface="Times New Roman" panose="02020603050405020304" pitchFamily="18" charset="0"/>
              </a:rPr>
              <a:t>If the data is sensitive and valuable, then find the most efficient way of protecting it, and provide the necessary resources to maintain it</a:t>
            </a:r>
          </a:p>
          <a:p>
            <a:pPr algn="just">
              <a:lnSpc>
                <a:spcPct val="100000"/>
              </a:lnSpc>
              <a:spcAft>
                <a:spcPts val="600"/>
              </a:spcAft>
            </a:pPr>
            <a:endParaRPr lang="en-US" sz="2600" dirty="0">
              <a:latin typeface="Times New Roman" panose="02020603050405020304" pitchFamily="18" charset="0"/>
              <a:cs typeface="Times New Roman" panose="02020603050405020304" pitchFamily="18" charset="0"/>
            </a:endParaRPr>
          </a:p>
        </p:txBody>
      </p:sp>
      <p:cxnSp>
        <p:nvCxnSpPr>
          <p:cNvPr id="4" name="Straight Connector 3"/>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202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Accessing Data:</a:t>
            </a:r>
          </a:p>
        </p:txBody>
      </p:sp>
      <p:sp>
        <p:nvSpPr>
          <p:cNvPr id="3" name="Content Placeholder 2"/>
          <p:cNvSpPr>
            <a:spLocks noGrp="1"/>
          </p:cNvSpPr>
          <p:nvPr>
            <p:ph idx="1"/>
          </p:nvPr>
        </p:nvSpPr>
        <p:spPr/>
        <p:txBody>
          <a:bodyPr>
            <a:normAutofit/>
          </a:bodyPr>
          <a:lstStyle/>
          <a:p>
            <a:pPr algn="just">
              <a:lnSpc>
                <a:spcPct val="150000"/>
              </a:lnSpc>
            </a:pPr>
            <a:r>
              <a:rPr lang="en-US" dirty="0">
                <a:latin typeface="Times New Roman" charset="0"/>
                <a:ea typeface="Times New Roman" charset="0"/>
                <a:cs typeface="Times New Roman" charset="0"/>
              </a:rPr>
              <a:t>Remote access.</a:t>
            </a:r>
          </a:p>
          <a:p>
            <a:pPr lvl="1" algn="just">
              <a:lnSpc>
                <a:spcPct val="150000"/>
              </a:lnSpc>
            </a:pPr>
            <a:r>
              <a:rPr lang="en-US" dirty="0">
                <a:latin typeface="Times New Roman" charset="0"/>
                <a:ea typeface="Times New Roman" charset="0"/>
                <a:cs typeface="Times New Roman" charset="0"/>
              </a:rPr>
              <a:t>Remote network connection – for cooperate.</a:t>
            </a:r>
          </a:p>
          <a:p>
            <a:pPr lvl="1" algn="just">
              <a:lnSpc>
                <a:spcPct val="150000"/>
              </a:lnSpc>
            </a:pPr>
            <a:r>
              <a:rPr lang="en-US" dirty="0">
                <a:latin typeface="Times New Roman" charset="0"/>
                <a:ea typeface="Times New Roman" charset="0"/>
                <a:cs typeface="Times New Roman" charset="0"/>
              </a:rPr>
              <a:t>Cloud storage.</a:t>
            </a:r>
          </a:p>
          <a:p>
            <a:pPr algn="just">
              <a:lnSpc>
                <a:spcPct val="150000"/>
              </a:lnSpc>
            </a:pPr>
            <a:r>
              <a:rPr lang="en-US" dirty="0">
                <a:latin typeface="Times New Roman" charset="0"/>
                <a:ea typeface="Times New Roman" charset="0"/>
                <a:cs typeface="Times New Roman" charset="0"/>
              </a:rPr>
              <a:t>Sharing your data.</a:t>
            </a:r>
          </a:p>
          <a:p>
            <a:pPr lvl="1" algn="just">
              <a:lnSpc>
                <a:spcPct val="150000"/>
              </a:lnSpc>
            </a:pPr>
            <a:r>
              <a:rPr lang="en-US" dirty="0">
                <a:latin typeface="Times New Roman" charset="0"/>
                <a:ea typeface="Times New Roman" charset="0"/>
                <a:cs typeface="Times New Roman" charset="0"/>
              </a:rPr>
              <a:t>What are the procedures available for sharing? Always check company policies.</a:t>
            </a:r>
          </a:p>
          <a:p>
            <a:pPr algn="just">
              <a:lnSpc>
                <a:spcPct val="150000"/>
              </a:lnSpc>
            </a:pPr>
            <a:endParaRPr lang="en-US" dirty="0">
              <a:latin typeface="Times New Roman" charset="0"/>
              <a:ea typeface="Times New Roman" charset="0"/>
              <a:cs typeface="Times New Roman" charset="0"/>
            </a:endParaRPr>
          </a:p>
          <a:p>
            <a:pPr algn="just"/>
            <a:endParaRPr lang="en-US"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2439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Looking after and Sharing Your Data:</a:t>
            </a:r>
          </a:p>
        </p:txBody>
      </p:sp>
      <p:sp>
        <p:nvSpPr>
          <p:cNvPr id="3" name="Content Placeholder 2"/>
          <p:cNvSpPr>
            <a:spLocks noGrp="1"/>
          </p:cNvSpPr>
          <p:nvPr>
            <p:ph idx="1"/>
          </p:nvPr>
        </p:nvSpPr>
        <p:spPr/>
        <p:txBody>
          <a:bodyPr>
            <a:normAutofit fontScale="92500" lnSpcReduction="20000"/>
          </a:bodyPr>
          <a:lstStyle/>
          <a:p>
            <a:pPr>
              <a:spcAft>
                <a:spcPts val="600"/>
              </a:spcAft>
            </a:pPr>
            <a:r>
              <a:rPr lang="en-US" sz="2600" dirty="0">
                <a:latin typeface="Times New Roman" charset="0"/>
                <a:ea typeface="Times New Roman" charset="0"/>
                <a:cs typeface="Times New Roman" charset="0"/>
              </a:rPr>
              <a:t>What should you consider:</a:t>
            </a:r>
          </a:p>
          <a:p>
            <a:pPr lvl="1">
              <a:spcAft>
                <a:spcPts val="600"/>
              </a:spcAft>
              <a:buFont typeface="Courier New" charset="0"/>
              <a:buChar char="o"/>
            </a:pPr>
            <a:r>
              <a:rPr lang="en-US" sz="2600" dirty="0">
                <a:latin typeface="Times New Roman" charset="0"/>
                <a:ea typeface="Times New Roman" charset="0"/>
                <a:cs typeface="Times New Roman" charset="0"/>
              </a:rPr>
              <a:t>Storage – long term and preservation.</a:t>
            </a:r>
          </a:p>
          <a:p>
            <a:pPr lvl="1">
              <a:spcAft>
                <a:spcPts val="600"/>
              </a:spcAft>
              <a:buFont typeface="Courier New" charset="0"/>
              <a:buChar char="o"/>
            </a:pPr>
            <a:r>
              <a:rPr lang="en-US" sz="2600" dirty="0">
                <a:latin typeface="Times New Roman" charset="0"/>
                <a:ea typeface="Times New Roman" charset="0"/>
                <a:cs typeface="Times New Roman" charset="0"/>
              </a:rPr>
              <a:t>Backup - IMPORTANT.</a:t>
            </a:r>
          </a:p>
          <a:p>
            <a:pPr marL="1338263" lvl="2" indent="-423863">
              <a:spcAft>
                <a:spcPts val="600"/>
              </a:spcAft>
              <a:buFont typeface="Wingdings" charset="2"/>
              <a:buChar char="ü"/>
            </a:pPr>
            <a:r>
              <a:rPr lang="en-US" sz="2400" dirty="0">
                <a:latin typeface="Times New Roman" charset="0"/>
                <a:ea typeface="Times New Roman" charset="0"/>
                <a:cs typeface="Times New Roman" charset="0"/>
              </a:rPr>
              <a:t>Make a few backups.</a:t>
            </a:r>
          </a:p>
          <a:p>
            <a:pPr marL="1338263" lvl="2" indent="-423863">
              <a:spcAft>
                <a:spcPts val="600"/>
              </a:spcAft>
              <a:buFont typeface="Wingdings" charset="2"/>
              <a:buChar char="ü"/>
            </a:pPr>
            <a:r>
              <a:rPr lang="en-US" sz="2400" dirty="0">
                <a:latin typeface="Times New Roman" charset="0"/>
                <a:ea typeface="Times New Roman" charset="0"/>
                <a:cs typeface="Times New Roman" charset="0"/>
              </a:rPr>
              <a:t>Different locations.</a:t>
            </a:r>
          </a:p>
          <a:p>
            <a:pPr marL="1338263" lvl="2" indent="-423863">
              <a:spcAft>
                <a:spcPts val="600"/>
              </a:spcAft>
              <a:buFont typeface="Wingdings" charset="2"/>
              <a:buChar char="ü"/>
            </a:pPr>
            <a:r>
              <a:rPr lang="en-US" sz="2400" dirty="0">
                <a:latin typeface="Times New Roman" charset="0"/>
                <a:ea typeface="Times New Roman" charset="0"/>
                <a:cs typeface="Times New Roman" charset="0"/>
              </a:rPr>
              <a:t>Different types of storage/backup.</a:t>
            </a:r>
          </a:p>
          <a:p>
            <a:pPr lvl="1">
              <a:spcAft>
                <a:spcPts val="600"/>
              </a:spcAft>
              <a:buFont typeface="Courier New" charset="0"/>
              <a:buChar char="o"/>
            </a:pPr>
            <a:r>
              <a:rPr lang="en-US" sz="2600" dirty="0">
                <a:latin typeface="Times New Roman" charset="0"/>
                <a:ea typeface="Times New Roman" charset="0"/>
                <a:cs typeface="Times New Roman" charset="0"/>
              </a:rPr>
              <a:t>Digital Repositories.</a:t>
            </a:r>
          </a:p>
          <a:p>
            <a:pPr lvl="1">
              <a:spcAft>
                <a:spcPts val="600"/>
              </a:spcAft>
              <a:buFont typeface="Courier New" charset="0"/>
              <a:buChar char="o"/>
            </a:pPr>
            <a:r>
              <a:rPr lang="en-US" sz="2600" dirty="0">
                <a:latin typeface="Times New Roman" charset="0"/>
                <a:ea typeface="Times New Roman" charset="0"/>
                <a:cs typeface="Times New Roman" charset="0"/>
              </a:rPr>
              <a:t>Security – IMPORTANT.</a:t>
            </a:r>
          </a:p>
          <a:p>
            <a:pPr marL="1338263" lvl="2" indent="-423863">
              <a:spcAft>
                <a:spcPts val="600"/>
              </a:spcAft>
              <a:buFont typeface="Wingdings" charset="2"/>
              <a:buChar char="ü"/>
            </a:pPr>
            <a:r>
              <a:rPr lang="en-US" sz="2400" dirty="0">
                <a:latin typeface="Times New Roman" charset="0"/>
                <a:ea typeface="Times New Roman" charset="0"/>
                <a:cs typeface="Times New Roman" charset="0"/>
              </a:rPr>
              <a:t>Encryption - what is this? Keeping the same key?.</a:t>
            </a:r>
          </a:p>
          <a:p>
            <a:pPr marL="1338263" lvl="2" indent="-423863">
              <a:spcAft>
                <a:spcPts val="600"/>
              </a:spcAft>
              <a:buFont typeface="Wingdings" charset="2"/>
              <a:buChar char="ü"/>
            </a:pPr>
            <a:r>
              <a:rPr lang="en-US" sz="2400" dirty="0">
                <a:latin typeface="Times New Roman" charset="0"/>
                <a:ea typeface="Times New Roman" charset="0"/>
                <a:cs typeface="Times New Roman" charset="0"/>
              </a:rPr>
              <a:t>Masking – why mask?.</a:t>
            </a:r>
          </a:p>
          <a:p>
            <a:pPr marL="1338263" lvl="2" indent="-423863">
              <a:spcAft>
                <a:spcPts val="600"/>
              </a:spcAft>
              <a:buFont typeface="Wingdings" charset="2"/>
              <a:buChar char="ü"/>
            </a:pPr>
            <a:r>
              <a:rPr lang="en-US" sz="2400" dirty="0">
                <a:latin typeface="Times New Roman" charset="0"/>
                <a:ea typeface="Times New Roman" charset="0"/>
                <a:cs typeface="Times New Roman" charset="0"/>
              </a:rPr>
              <a:t>Erasure – ghost data?.</a:t>
            </a:r>
          </a:p>
          <a:p>
            <a:endParaRPr lang="en-US"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920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963877"/>
            <a:ext cx="3494362" cy="4930246"/>
          </a:xfrm>
        </p:spPr>
        <p:txBody>
          <a:bodyPr>
            <a:normAutofit/>
          </a:bodyPr>
          <a:lstStyle/>
          <a:p>
            <a:pPr algn="ctr"/>
            <a:r>
              <a:rPr lang="en-US" dirty="0">
                <a:solidFill>
                  <a:schemeClr val="accent1"/>
                </a:solidFill>
                <a:latin typeface="Rockwell Condensed" charset="0"/>
                <a:ea typeface="Rockwell Condensed" charset="0"/>
                <a:cs typeface="Rockwell Condensed" charset="0"/>
              </a:rPr>
              <a:t>KNOWLEDGE</a:t>
            </a:r>
          </a:p>
        </p:txBody>
      </p:sp>
      <p:sp>
        <p:nvSpPr>
          <p:cNvPr id="3" name="Content Placeholder 2"/>
          <p:cNvSpPr>
            <a:spLocks noGrp="1"/>
          </p:cNvSpPr>
          <p:nvPr>
            <p:ph idx="1"/>
          </p:nvPr>
        </p:nvSpPr>
        <p:spPr>
          <a:xfrm>
            <a:off x="4976031" y="963877"/>
            <a:ext cx="6377769" cy="4930246"/>
          </a:xfrm>
        </p:spPr>
        <p:txBody>
          <a:bodyPr anchor="ctr">
            <a:normAutofit/>
          </a:bodyPr>
          <a:lstStyle/>
          <a:p>
            <a:pPr marL="0" indent="0">
              <a:buNone/>
            </a:pPr>
            <a:r>
              <a:rPr lang="en-US" sz="4000" dirty="0">
                <a:latin typeface="Rockwell Condensed" charset="0"/>
                <a:ea typeface="Rockwell Condensed" charset="0"/>
                <a:cs typeface="Rockwell Condensed" charset="0"/>
              </a:rPr>
              <a:t>Working the data.</a:t>
            </a:r>
          </a:p>
        </p:txBody>
      </p:sp>
    </p:spTree>
    <p:extLst>
      <p:ext uri="{BB962C8B-B14F-4D97-AF65-F5344CB8AC3E}">
        <p14:creationId xmlns:p14="http://schemas.microsoft.com/office/powerpoint/2010/main" val="10175309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2"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0080" y="2074363"/>
            <a:ext cx="2752354" cy="2709275"/>
          </a:xfrm>
          <a:prstGeom prst="ellipse">
            <a:avLst/>
          </a:prstGeom>
          <a:solidFill>
            <a:schemeClr val="bg1">
              <a:lumMod val="85000"/>
            </a:schemeClr>
          </a:solidFill>
          <a:ln w="174625" cmpd="thinThick">
            <a:solidFill>
              <a:schemeClr val="bg1">
                <a:lumMod val="85000"/>
              </a:schemeClr>
            </a:solidFill>
          </a:ln>
        </p:spPr>
        <p:txBody>
          <a:bodyPr vert="horz" lIns="91440" tIns="45720" rIns="91440" bIns="45720" rtlCol="0" anchor="ctr">
            <a:normAutofit/>
          </a:bodyPr>
          <a:lstStyle/>
          <a:p>
            <a:pPr algn="ctr"/>
            <a:r>
              <a:rPr lang="en-US" sz="3200" kern="1200" dirty="0">
                <a:latin typeface="Rockwell Condensed" charset="0"/>
                <a:ea typeface="Rockwell Condensed" charset="0"/>
                <a:cs typeface="Rockwell Condensed" charset="0"/>
              </a:rPr>
              <a:t>Time to work</a:t>
            </a:r>
          </a:p>
        </p:txBody>
      </p:sp>
      <p:pic>
        <p:nvPicPr>
          <p:cNvPr id="8" name="Content Placeholder 3"/>
          <p:cNvPicPr>
            <a:picLocks noChangeAspect="1"/>
          </p:cNvPicPr>
          <p:nvPr/>
        </p:nvPicPr>
        <p:blipFill>
          <a:blip r:embed="rId2"/>
          <a:stretch>
            <a:fillRect/>
          </a:stretch>
        </p:blipFill>
        <p:spPr>
          <a:xfrm>
            <a:off x="4637285" y="1090399"/>
            <a:ext cx="4930987" cy="4930987"/>
          </a:xfrm>
          <a:prstGeom prst="rect">
            <a:avLst/>
          </a:prstGeom>
        </p:spPr>
      </p:pic>
    </p:spTree>
    <p:extLst>
      <p:ext uri="{BB962C8B-B14F-4D97-AF65-F5344CB8AC3E}">
        <p14:creationId xmlns:p14="http://schemas.microsoft.com/office/powerpoint/2010/main" val="22936477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Rockwell Condensed" charset="0"/>
                <a:ea typeface="Rockwell Condensed" charset="0"/>
                <a:cs typeface="Rockwell Condensed" charset="0"/>
              </a:rPr>
              <a:t>Task 1 – Data Profiling</a:t>
            </a:r>
          </a:p>
        </p:txBody>
      </p:sp>
      <p:sp>
        <p:nvSpPr>
          <p:cNvPr id="3" name="Content Placeholder 2"/>
          <p:cNvSpPr>
            <a:spLocks noGrp="1"/>
          </p:cNvSpPr>
          <p:nvPr>
            <p:ph idx="1"/>
          </p:nvPr>
        </p:nvSpPr>
        <p:spPr/>
        <p:txBody>
          <a:bodyPr>
            <a:normAutofit fontScale="92500" lnSpcReduction="10000"/>
          </a:bodyPr>
          <a:lstStyle/>
          <a:p>
            <a:pPr algn="just">
              <a:lnSpc>
                <a:spcPct val="150000"/>
              </a:lnSpc>
            </a:pPr>
            <a:r>
              <a:rPr lang="en-US" dirty="0">
                <a:latin typeface="Times New Roman" charset="0"/>
                <a:ea typeface="Times New Roman" charset="0"/>
                <a:cs typeface="Times New Roman" charset="0"/>
              </a:rPr>
              <a:t>Data profiling is an important aspect of data analytics.</a:t>
            </a:r>
          </a:p>
          <a:p>
            <a:pPr algn="just">
              <a:lnSpc>
                <a:spcPct val="150000"/>
              </a:lnSpc>
            </a:pPr>
            <a:r>
              <a:rPr lang="en-US" dirty="0">
                <a:latin typeface="Times New Roman" charset="0"/>
                <a:ea typeface="Times New Roman" charset="0"/>
                <a:cs typeface="Times New Roman" charset="0"/>
              </a:rPr>
              <a:t>It is not a “cool” work but nevertheless it is an important work that need to be done to prepare the data before analysis.</a:t>
            </a:r>
          </a:p>
          <a:p>
            <a:pPr algn="just">
              <a:lnSpc>
                <a:spcPct val="150000"/>
              </a:lnSpc>
            </a:pPr>
            <a:r>
              <a:rPr lang="en-US" dirty="0">
                <a:latin typeface="Times New Roman" charset="0"/>
                <a:ea typeface="Times New Roman" charset="0"/>
                <a:cs typeface="Times New Roman" charset="0"/>
              </a:rPr>
              <a:t>For this section, you will be using the following files (from the drive):</a:t>
            </a:r>
          </a:p>
          <a:p>
            <a:pPr lvl="1" algn="just">
              <a:lnSpc>
                <a:spcPct val="150000"/>
              </a:lnSpc>
              <a:buFont typeface="Courier New" charset="0"/>
              <a:buChar char="o"/>
            </a:pPr>
            <a:r>
              <a:rPr lang="en-US" dirty="0">
                <a:latin typeface="Times New Roman" charset="0"/>
                <a:ea typeface="Times New Roman" charset="0"/>
                <a:cs typeface="Times New Roman" charset="0"/>
              </a:rPr>
              <a:t>SC - Data </a:t>
            </a:r>
            <a:r>
              <a:rPr lang="en-US" dirty="0" err="1">
                <a:latin typeface="Times New Roman" charset="0"/>
                <a:ea typeface="Times New Roman" charset="0"/>
                <a:cs typeface="Times New Roman" charset="0"/>
              </a:rPr>
              <a:t>Profiling.ipynb</a:t>
            </a:r>
            <a:endParaRPr lang="en-US" dirty="0">
              <a:latin typeface="Times New Roman" charset="0"/>
              <a:ea typeface="Times New Roman" charset="0"/>
              <a:cs typeface="Times New Roman" charset="0"/>
            </a:endParaRPr>
          </a:p>
          <a:p>
            <a:pPr lvl="1" algn="just">
              <a:lnSpc>
                <a:spcPct val="150000"/>
              </a:lnSpc>
              <a:buFont typeface="Courier New" charset="0"/>
              <a:buChar char="o"/>
            </a:pPr>
            <a:r>
              <a:rPr lang="en-US" dirty="0" err="1">
                <a:latin typeface="Times New Roman" charset="0"/>
                <a:ea typeface="Times New Roman" charset="0"/>
                <a:cs typeface="Times New Roman" charset="0"/>
              </a:rPr>
              <a:t>Weather_data.csv</a:t>
            </a:r>
            <a:endParaRPr lang="en-US" dirty="0">
              <a:latin typeface="Times New Roman" charset="0"/>
              <a:ea typeface="Times New Roman" charset="0"/>
              <a:cs typeface="Times New Roman" charset="0"/>
            </a:endParaRPr>
          </a:p>
          <a:p>
            <a:pPr algn="just">
              <a:lnSpc>
                <a:spcPct val="150000"/>
              </a:lnSpc>
            </a:pPr>
            <a:r>
              <a:rPr lang="en-US" dirty="0">
                <a:latin typeface="Times New Roman" charset="0"/>
                <a:ea typeface="Times New Roman" charset="0"/>
                <a:cs typeface="Times New Roman" charset="0"/>
              </a:rPr>
              <a:t>Follow the instructions in the .</a:t>
            </a:r>
            <a:r>
              <a:rPr lang="en-US" dirty="0" err="1">
                <a:latin typeface="Times New Roman" charset="0"/>
                <a:ea typeface="Times New Roman" charset="0"/>
                <a:cs typeface="Times New Roman" charset="0"/>
              </a:rPr>
              <a:t>ipynb</a:t>
            </a:r>
            <a:r>
              <a:rPr lang="en-US" dirty="0">
                <a:latin typeface="Times New Roman" charset="0"/>
                <a:ea typeface="Times New Roman" charset="0"/>
                <a:cs typeface="Times New Roman" charset="0"/>
              </a:rPr>
              <a:t> file.</a:t>
            </a:r>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62693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Rockwell Condensed" charset="0"/>
                <a:ea typeface="Rockwell Condensed" charset="0"/>
                <a:cs typeface="Rockwell Condensed" charset="0"/>
              </a:rPr>
              <a:t>Task 2 - Do the following:</a:t>
            </a:r>
          </a:p>
        </p:txBody>
      </p:sp>
      <p:sp>
        <p:nvSpPr>
          <p:cNvPr id="3" name="Content Placeholder 2"/>
          <p:cNvSpPr>
            <a:spLocks noGrp="1"/>
          </p:cNvSpPr>
          <p:nvPr>
            <p:ph idx="1"/>
          </p:nvPr>
        </p:nvSpPr>
        <p:spPr>
          <a:xfrm>
            <a:off x="838200" y="1825625"/>
            <a:ext cx="3390900" cy="4351338"/>
          </a:xfrm>
        </p:spPr>
        <p:txBody>
          <a:bodyPr>
            <a:normAutofit/>
          </a:bodyPr>
          <a:lstStyle/>
          <a:p>
            <a:r>
              <a:rPr lang="en-US" sz="2400" dirty="0">
                <a:latin typeface="Times New Roman" charset="0"/>
                <a:ea typeface="Times New Roman" charset="0"/>
                <a:cs typeface="Times New Roman" charset="0"/>
              </a:rPr>
              <a:t>Go to:</a:t>
            </a:r>
          </a:p>
          <a:p>
            <a:pPr lvl="1"/>
            <a:r>
              <a:rPr lang="en-US" dirty="0">
                <a:latin typeface="Times New Roman" charset="0"/>
                <a:ea typeface="Times New Roman" charset="0"/>
                <a:cs typeface="Times New Roman" charset="0"/>
                <a:hlinkClick r:id="rId2"/>
              </a:rPr>
              <a:t>https://finance.yahoo.com/quote/TSLA/history?p=TSLA</a:t>
            </a:r>
            <a:endParaRPr lang="en-US" dirty="0">
              <a:latin typeface="Times New Roman" charset="0"/>
              <a:ea typeface="Times New Roman" charset="0"/>
              <a:cs typeface="Times New Roman" charset="0"/>
            </a:endParaRPr>
          </a:p>
          <a:p>
            <a:pPr lvl="1"/>
            <a:r>
              <a:rPr lang="en-US" dirty="0">
                <a:latin typeface="Times New Roman" charset="0"/>
                <a:ea typeface="Times New Roman" charset="0"/>
                <a:cs typeface="Times New Roman" charset="0"/>
              </a:rPr>
              <a:t>Search: Yahoo Finance| TSLA   |   Tesla Inc.     | NASDAQ</a:t>
            </a: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17451"/>
          <a:stretch/>
        </p:blipFill>
        <p:spPr>
          <a:xfrm>
            <a:off x="4229100" y="1825624"/>
            <a:ext cx="7873576" cy="4730749"/>
          </a:xfrm>
          <a:prstGeom prst="rect">
            <a:avLst/>
          </a:prstGeom>
          <a:ln>
            <a:solidFill>
              <a:schemeClr val="accent1"/>
            </a:solidFill>
          </a:ln>
        </p:spPr>
      </p:pic>
    </p:spTree>
    <p:extLst>
      <p:ext uri="{BB962C8B-B14F-4D97-AF65-F5344CB8AC3E}">
        <p14:creationId xmlns:p14="http://schemas.microsoft.com/office/powerpoint/2010/main" val="2080075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Rockwell Condensed" charset="0"/>
                <a:ea typeface="Rockwell Condensed" charset="0"/>
                <a:cs typeface="Rockwell Condensed" charset="0"/>
              </a:rPr>
              <a:t>Task 2 – Your Analytics Task</a:t>
            </a:r>
          </a:p>
        </p:txBody>
      </p:sp>
      <p:sp>
        <p:nvSpPr>
          <p:cNvPr id="3" name="Content Placeholder 2"/>
          <p:cNvSpPr>
            <a:spLocks noGrp="1"/>
          </p:cNvSpPr>
          <p:nvPr>
            <p:ph idx="1"/>
          </p:nvPr>
        </p:nvSpPr>
        <p:spPr/>
        <p:txBody>
          <a:bodyPr>
            <a:normAutofit/>
          </a:bodyPr>
          <a:lstStyle/>
          <a:p>
            <a:r>
              <a:rPr lang="en-US" sz="2400" dirty="0">
                <a:latin typeface="Times New Roman" charset="0"/>
                <a:ea typeface="Times New Roman" charset="0"/>
                <a:cs typeface="Times New Roman" charset="0"/>
              </a:rPr>
              <a:t>Find the following:</a:t>
            </a:r>
          </a:p>
          <a:p>
            <a:pPr lvl="1">
              <a:buFont typeface="Courier New" charset="0"/>
              <a:buChar char="o"/>
            </a:pPr>
            <a:r>
              <a:rPr lang="en-US" dirty="0">
                <a:latin typeface="Times New Roman" charset="0"/>
                <a:ea typeface="Times New Roman" charset="0"/>
                <a:cs typeface="Times New Roman" charset="0"/>
              </a:rPr>
              <a:t>How many rows of data do you have?</a:t>
            </a:r>
          </a:p>
          <a:p>
            <a:pPr lvl="1">
              <a:buFont typeface="Courier New" charset="0"/>
              <a:buChar char="o"/>
            </a:pPr>
            <a:r>
              <a:rPr lang="en-US" dirty="0">
                <a:latin typeface="Times New Roman" charset="0"/>
                <a:ea typeface="Times New Roman" charset="0"/>
                <a:cs typeface="Times New Roman" charset="0"/>
              </a:rPr>
              <a:t>What is the first/earliest date in the data?</a:t>
            </a:r>
          </a:p>
          <a:p>
            <a:pPr lvl="1">
              <a:buFont typeface="Courier New" charset="0"/>
              <a:buChar char="o"/>
            </a:pPr>
            <a:r>
              <a:rPr lang="en-US" dirty="0">
                <a:latin typeface="Times New Roman" charset="0"/>
                <a:ea typeface="Times New Roman" charset="0"/>
                <a:cs typeface="Times New Roman" charset="0"/>
              </a:rPr>
              <a:t>What is the highest “Open” and the lowest “Open” value?</a:t>
            </a:r>
          </a:p>
          <a:p>
            <a:pPr lvl="1">
              <a:buFont typeface="Courier New" charset="0"/>
              <a:buChar char="o"/>
            </a:pPr>
            <a:r>
              <a:rPr lang="en-US" dirty="0">
                <a:latin typeface="Times New Roman" charset="0"/>
                <a:ea typeface="Times New Roman" charset="0"/>
                <a:cs typeface="Times New Roman" charset="0"/>
              </a:rPr>
              <a:t>What is the highest “High” and the lowest “High” value?</a:t>
            </a:r>
          </a:p>
          <a:p>
            <a:pPr lvl="1">
              <a:buFont typeface="Courier New" charset="0"/>
              <a:buChar char="o"/>
            </a:pPr>
            <a:r>
              <a:rPr lang="en-US" dirty="0">
                <a:latin typeface="Times New Roman" charset="0"/>
                <a:ea typeface="Times New Roman" charset="0"/>
                <a:cs typeface="Times New Roman" charset="0"/>
              </a:rPr>
              <a:t>What is the highest “Close” and the lowest “Close” value?</a:t>
            </a:r>
          </a:p>
          <a:p>
            <a:pPr lvl="1">
              <a:buFont typeface="Courier New" charset="0"/>
              <a:buChar char="o"/>
            </a:pPr>
            <a:r>
              <a:rPr lang="en-US" dirty="0">
                <a:latin typeface="Times New Roman" charset="0"/>
                <a:ea typeface="Times New Roman" charset="0"/>
                <a:cs typeface="Times New Roman" charset="0"/>
              </a:rPr>
              <a:t>What is the average “Open”, “High” and “Close”?</a:t>
            </a:r>
          </a:p>
          <a:p>
            <a:pPr lvl="1">
              <a:buFont typeface="Courier New" charset="0"/>
              <a:buChar char="o"/>
            </a:pPr>
            <a:r>
              <a:rPr lang="en-US" dirty="0">
                <a:latin typeface="Times New Roman" charset="0"/>
                <a:ea typeface="Times New Roman" charset="0"/>
                <a:cs typeface="Times New Roman" charset="0"/>
              </a:rPr>
              <a:t>What day has the highest “Open”?</a:t>
            </a:r>
          </a:p>
          <a:p>
            <a:pPr lvl="1">
              <a:buFont typeface="Courier New" charset="0"/>
              <a:buChar char="o"/>
            </a:pPr>
            <a:r>
              <a:rPr lang="en-US" dirty="0">
                <a:latin typeface="Times New Roman" charset="0"/>
                <a:ea typeface="Times New Roman" charset="0"/>
                <a:cs typeface="Times New Roman" charset="0"/>
              </a:rPr>
              <a:t>What day has the highest “High”?</a:t>
            </a:r>
          </a:p>
          <a:p>
            <a:pPr lvl="1">
              <a:buFont typeface="Courier New" charset="0"/>
              <a:buChar char="o"/>
            </a:pPr>
            <a:r>
              <a:rPr lang="en-US" dirty="0">
                <a:latin typeface="Times New Roman" charset="0"/>
                <a:ea typeface="Times New Roman" charset="0"/>
                <a:cs typeface="Times New Roman" charset="0"/>
              </a:rPr>
              <a:t>What day has the highest “Close”?</a:t>
            </a: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a:p>
            <a:endParaRPr lang="en-US" sz="2400"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10087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Rockwell Condensed" charset="0"/>
                <a:ea typeface="Rockwell Condensed" charset="0"/>
                <a:cs typeface="Rockwell Condensed" charset="0"/>
              </a:rPr>
              <a:t>Task 3</a:t>
            </a:r>
          </a:p>
        </p:txBody>
      </p:sp>
      <p:sp>
        <p:nvSpPr>
          <p:cNvPr id="3" name="Content Placeholder 2"/>
          <p:cNvSpPr>
            <a:spLocks noGrp="1"/>
          </p:cNvSpPr>
          <p:nvPr>
            <p:ph idx="1"/>
          </p:nvPr>
        </p:nvSpPr>
        <p:spPr>
          <a:xfrm>
            <a:off x="838200" y="1690688"/>
            <a:ext cx="10515600" cy="4989512"/>
          </a:xfrm>
        </p:spPr>
        <p:txBody>
          <a:bodyPr>
            <a:normAutofit fontScale="92500"/>
          </a:bodyPr>
          <a:lstStyle/>
          <a:p>
            <a:r>
              <a:rPr lang="en-US" dirty="0">
                <a:latin typeface="Times New Roman" charset="0"/>
                <a:ea typeface="Times New Roman" charset="0"/>
                <a:cs typeface="Times New Roman" charset="0"/>
              </a:rPr>
              <a:t>Go to this website:</a:t>
            </a:r>
          </a:p>
          <a:p>
            <a:pPr marL="457200" lvl="1" indent="0">
              <a:buNone/>
            </a:pPr>
            <a:r>
              <a:rPr lang="en-US" sz="2800" dirty="0">
                <a:latin typeface="Times New Roman" charset="0"/>
                <a:ea typeface="Times New Roman" charset="0"/>
                <a:cs typeface="Times New Roman" charset="0"/>
                <a:hlinkClick r:id="rId2"/>
              </a:rPr>
              <a:t>https://grouplens.org/datasets/movielens/1m/</a:t>
            </a:r>
            <a:endParaRPr lang="en-US" sz="2800" dirty="0">
              <a:latin typeface="Times New Roman" charset="0"/>
              <a:ea typeface="Times New Roman" charset="0"/>
              <a:cs typeface="Times New Roman" charset="0"/>
            </a:endParaRPr>
          </a:p>
          <a:p>
            <a:r>
              <a:rPr lang="en-US" dirty="0">
                <a:latin typeface="Times New Roman" charset="0"/>
                <a:ea typeface="Times New Roman" charset="0"/>
                <a:cs typeface="Times New Roman" charset="0"/>
              </a:rPr>
              <a:t>How do we get the data?</a:t>
            </a:r>
          </a:p>
          <a:p>
            <a:r>
              <a:rPr lang="en-US" dirty="0">
                <a:latin typeface="Times New Roman" charset="0"/>
                <a:ea typeface="Times New Roman" charset="0"/>
                <a:cs typeface="Times New Roman" charset="0"/>
              </a:rPr>
              <a:t>What can we do with the data? Suggestions?</a:t>
            </a:r>
          </a:p>
          <a:p>
            <a:pPr lvl="1"/>
            <a:r>
              <a:rPr lang="en-US" dirty="0">
                <a:latin typeface="Times New Roman" charset="0"/>
                <a:ea typeface="Times New Roman" charset="0"/>
                <a:cs typeface="Times New Roman" charset="0"/>
              </a:rPr>
              <a:t>Highest rated movie of all time in the list?</a:t>
            </a:r>
          </a:p>
          <a:p>
            <a:pPr lvl="1"/>
            <a:r>
              <a:rPr lang="en-US" dirty="0">
                <a:latin typeface="Times New Roman" charset="0"/>
                <a:ea typeface="Times New Roman" charset="0"/>
                <a:cs typeface="Times New Roman" charset="0"/>
              </a:rPr>
              <a:t>What is the lowest rated movie of all time?</a:t>
            </a:r>
          </a:p>
          <a:p>
            <a:pPr lvl="1"/>
            <a:r>
              <a:rPr lang="en-US" dirty="0">
                <a:latin typeface="Times New Roman" charset="0"/>
                <a:ea typeface="Times New Roman" charset="0"/>
                <a:cs typeface="Times New Roman" charset="0"/>
              </a:rPr>
              <a:t>What is the highest rated movie every year?</a:t>
            </a:r>
          </a:p>
          <a:p>
            <a:pPr lvl="1"/>
            <a:r>
              <a:rPr lang="en-US" dirty="0">
                <a:latin typeface="Times New Roman" charset="0"/>
                <a:ea typeface="Times New Roman" charset="0"/>
                <a:cs typeface="Times New Roman" charset="0"/>
              </a:rPr>
              <a:t>What genre has the highest overall rating?</a:t>
            </a:r>
          </a:p>
          <a:p>
            <a:pPr lvl="1"/>
            <a:endParaRPr lang="en-US" dirty="0">
              <a:latin typeface="Times New Roman" charset="0"/>
              <a:ea typeface="Times New Roman" charset="0"/>
              <a:cs typeface="Times New Roman" charset="0"/>
            </a:endParaRPr>
          </a:p>
          <a:p>
            <a:pPr lvl="1"/>
            <a:r>
              <a:rPr lang="en-US" dirty="0" err="1">
                <a:latin typeface="Times New Roman" charset="0"/>
                <a:ea typeface="Times New Roman" charset="0"/>
                <a:cs typeface="Times New Roman" charset="0"/>
              </a:rPr>
              <a:t>ps</a:t>
            </a:r>
            <a:r>
              <a:rPr lang="en-US" dirty="0">
                <a:latin typeface="Times New Roman" charset="0"/>
                <a:ea typeface="Times New Roman" charset="0"/>
                <a:cs typeface="Times New Roman" charset="0"/>
              </a:rPr>
              <a:t>: use Python/R to get this information.</a:t>
            </a:r>
          </a:p>
          <a:p>
            <a:pPr lvl="1"/>
            <a:endParaRPr lang="en-US" dirty="0">
              <a:latin typeface="Times New Roman" charset="0"/>
              <a:ea typeface="Times New Roman" charset="0"/>
              <a:cs typeface="Times New Roman" charset="0"/>
            </a:endParaRPr>
          </a:p>
          <a:p>
            <a:r>
              <a:rPr lang="en-US" dirty="0">
                <a:latin typeface="Times New Roman" charset="0"/>
                <a:ea typeface="Times New Roman" charset="0"/>
                <a:cs typeface="Times New Roman" charset="0"/>
              </a:rPr>
              <a:t>For answers: </a:t>
            </a:r>
            <a:r>
              <a:rPr lang="en-US" dirty="0">
                <a:latin typeface="Times New Roman" charset="0"/>
                <a:ea typeface="Times New Roman" charset="0"/>
                <a:cs typeface="Times New Roman" charset="0"/>
                <a:hlinkClick r:id="rId3"/>
              </a:rPr>
              <a:t>https://www.kaggle.com/deepmatrix/imdb-5000-movie-dataset</a:t>
            </a:r>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3778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Rockwell Condensed" charset="0"/>
                <a:ea typeface="Rockwell Condensed" charset="0"/>
                <a:cs typeface="Rockwell Condensed" charset="0"/>
              </a:rPr>
              <a:t>Task 3 – Things to do:</a:t>
            </a:r>
          </a:p>
        </p:txBody>
      </p:sp>
      <p:sp>
        <p:nvSpPr>
          <p:cNvPr id="3" name="Content Placeholder 2"/>
          <p:cNvSpPr>
            <a:spLocks noGrp="1"/>
          </p:cNvSpPr>
          <p:nvPr>
            <p:ph idx="1"/>
          </p:nvPr>
        </p:nvSpPr>
        <p:spPr/>
        <p:txBody>
          <a:bodyPr>
            <a:normAutofit lnSpcReduction="10000"/>
          </a:bodyPr>
          <a:lstStyle/>
          <a:p>
            <a:r>
              <a:rPr lang="en-US" dirty="0">
                <a:latin typeface="Times New Roman" charset="0"/>
                <a:ea typeface="Times New Roman" charset="0"/>
                <a:cs typeface="Times New Roman" charset="0"/>
              </a:rPr>
              <a:t>Summary for the action movie.</a:t>
            </a:r>
          </a:p>
          <a:p>
            <a:r>
              <a:rPr lang="en-US" dirty="0">
                <a:latin typeface="Times New Roman" charset="0"/>
                <a:ea typeface="Times New Roman" charset="0"/>
                <a:cs typeface="Times New Roman" charset="0"/>
              </a:rPr>
              <a:t>For every year, the most watched genre.</a:t>
            </a:r>
          </a:p>
          <a:p>
            <a:r>
              <a:rPr lang="en-US" dirty="0">
                <a:latin typeface="Times New Roman" charset="0"/>
                <a:ea typeface="Times New Roman" charset="0"/>
                <a:cs typeface="Times New Roman" charset="0"/>
              </a:rPr>
              <a:t>For each year, most watched movie genre based on gender</a:t>
            </a:r>
          </a:p>
          <a:p>
            <a:r>
              <a:rPr lang="en-US" dirty="0">
                <a:latin typeface="Times New Roman" charset="0"/>
                <a:ea typeface="Times New Roman" charset="0"/>
                <a:cs typeface="Times New Roman" charset="0"/>
              </a:rPr>
              <a:t>Most commonly used words in movie title</a:t>
            </a:r>
          </a:p>
          <a:p>
            <a:r>
              <a:rPr lang="en-US" dirty="0">
                <a:latin typeface="Times New Roman" charset="0"/>
                <a:ea typeface="Times New Roman" charset="0"/>
                <a:cs typeface="Times New Roman" charset="0"/>
              </a:rPr>
              <a:t>Most watched genre based on occupation</a:t>
            </a:r>
          </a:p>
          <a:p>
            <a:r>
              <a:rPr lang="en-US" dirty="0">
                <a:latin typeface="Times New Roman" charset="0"/>
                <a:ea typeface="Times New Roman" charset="0"/>
                <a:cs typeface="Times New Roman" charset="0"/>
              </a:rPr>
              <a:t>Most watched genre by age every year according to movie category</a:t>
            </a:r>
          </a:p>
          <a:p>
            <a:r>
              <a:rPr lang="en-US" dirty="0">
                <a:latin typeface="Times New Roman" charset="0"/>
                <a:ea typeface="Times New Roman" charset="0"/>
                <a:cs typeface="Times New Roman" charset="0"/>
              </a:rPr>
              <a:t>Based on age, most watched movies by genre</a:t>
            </a:r>
          </a:p>
          <a:p>
            <a:r>
              <a:rPr lang="en-US" dirty="0">
                <a:latin typeface="Times New Roman" charset="0"/>
                <a:ea typeface="Times New Roman" charset="0"/>
                <a:cs typeface="Times New Roman" charset="0"/>
              </a:rPr>
              <a:t>What occupation give the movie the </a:t>
            </a:r>
            <a:r>
              <a:rPr lang="en-US">
                <a:latin typeface="Times New Roman" charset="0"/>
                <a:ea typeface="Times New Roman" charset="0"/>
                <a:cs typeface="Times New Roman" charset="0"/>
              </a:rPr>
              <a:t>highest rating</a:t>
            </a:r>
          </a:p>
          <a:p>
            <a:r>
              <a:rPr lang="en-US">
                <a:latin typeface="Times New Roman" charset="0"/>
                <a:ea typeface="Times New Roman" charset="0"/>
                <a:cs typeface="Times New Roman" charset="0"/>
              </a:rPr>
              <a:t>What </a:t>
            </a:r>
            <a:r>
              <a:rPr lang="en-US" dirty="0">
                <a:latin typeface="Times New Roman" charset="0"/>
                <a:ea typeface="Times New Roman" charset="0"/>
                <a:cs typeface="Times New Roman" charset="0"/>
              </a:rPr>
              <a:t>date has the most users keying in the ratings</a:t>
            </a:r>
          </a:p>
        </p:txBody>
      </p:sp>
    </p:spTree>
    <p:extLst>
      <p:ext uri="{BB962C8B-B14F-4D97-AF65-F5344CB8AC3E}">
        <p14:creationId xmlns:p14="http://schemas.microsoft.com/office/powerpoint/2010/main" val="1879052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963877"/>
            <a:ext cx="3494362" cy="4930246"/>
          </a:xfrm>
        </p:spPr>
        <p:txBody>
          <a:bodyPr>
            <a:normAutofit/>
          </a:bodyPr>
          <a:lstStyle/>
          <a:p>
            <a:pPr algn="ctr"/>
            <a:r>
              <a:rPr lang="en-US" dirty="0">
                <a:solidFill>
                  <a:schemeClr val="accent1"/>
                </a:solidFill>
                <a:latin typeface="Rockwell Condensed" charset="0"/>
                <a:ea typeface="Rockwell Condensed" charset="0"/>
                <a:cs typeface="Rockwell Condensed" charset="0"/>
              </a:rPr>
              <a:t>DATA</a:t>
            </a:r>
          </a:p>
        </p:txBody>
      </p:sp>
      <p:sp>
        <p:nvSpPr>
          <p:cNvPr id="3" name="Content Placeholder 2"/>
          <p:cNvSpPr>
            <a:spLocks noGrp="1"/>
          </p:cNvSpPr>
          <p:nvPr>
            <p:ph idx="1"/>
          </p:nvPr>
        </p:nvSpPr>
        <p:spPr>
          <a:xfrm>
            <a:off x="4976031" y="963877"/>
            <a:ext cx="6377769" cy="4930246"/>
          </a:xfrm>
        </p:spPr>
        <p:txBody>
          <a:bodyPr anchor="ctr">
            <a:normAutofit/>
          </a:bodyPr>
          <a:lstStyle/>
          <a:p>
            <a:pPr marL="0" indent="0">
              <a:buNone/>
            </a:pPr>
            <a:r>
              <a:rPr lang="en-US" sz="4000" dirty="0">
                <a:latin typeface="Rockwell Condensed" charset="0"/>
                <a:ea typeface="Rockwell Condensed" charset="0"/>
                <a:cs typeface="Rockwell Condensed" charset="0"/>
              </a:rPr>
              <a:t>Profiling</a:t>
            </a:r>
          </a:p>
        </p:txBody>
      </p:sp>
    </p:spTree>
    <p:extLst>
      <p:ext uri="{BB962C8B-B14F-4D97-AF65-F5344CB8AC3E}">
        <p14:creationId xmlns:p14="http://schemas.microsoft.com/office/powerpoint/2010/main" val="2052968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963877"/>
            <a:ext cx="3494362" cy="4930246"/>
          </a:xfrm>
        </p:spPr>
        <p:txBody>
          <a:bodyPr>
            <a:normAutofit/>
          </a:bodyPr>
          <a:lstStyle/>
          <a:p>
            <a:pPr algn="ctr"/>
            <a:r>
              <a:rPr lang="en-US" dirty="0">
                <a:solidFill>
                  <a:schemeClr val="accent1"/>
                </a:solidFill>
                <a:latin typeface="Rockwell Condensed" charset="0"/>
                <a:ea typeface="Rockwell Condensed" charset="0"/>
                <a:cs typeface="Rockwell Condensed" charset="0"/>
              </a:rPr>
              <a:t>KNOWLEDGE</a:t>
            </a:r>
          </a:p>
        </p:txBody>
      </p:sp>
      <p:sp>
        <p:nvSpPr>
          <p:cNvPr id="3" name="Content Placeholder 2"/>
          <p:cNvSpPr>
            <a:spLocks noGrp="1"/>
          </p:cNvSpPr>
          <p:nvPr>
            <p:ph idx="1"/>
          </p:nvPr>
        </p:nvSpPr>
        <p:spPr>
          <a:xfrm>
            <a:off x="4976031" y="963877"/>
            <a:ext cx="6377769" cy="4930246"/>
          </a:xfrm>
        </p:spPr>
        <p:txBody>
          <a:bodyPr anchor="ctr">
            <a:normAutofit/>
          </a:bodyPr>
          <a:lstStyle/>
          <a:p>
            <a:pPr marL="0" indent="0">
              <a:buNone/>
            </a:pPr>
            <a:r>
              <a:rPr lang="en-US" sz="4000" dirty="0">
                <a:latin typeface="Rockwell Condensed" charset="0"/>
                <a:ea typeface="Rockwell Condensed" charset="0"/>
                <a:cs typeface="Rockwell Condensed" charset="0"/>
              </a:rPr>
              <a:t>Using the Data.</a:t>
            </a:r>
          </a:p>
        </p:txBody>
      </p:sp>
    </p:spTree>
    <p:extLst>
      <p:ext uri="{BB962C8B-B14F-4D97-AF65-F5344CB8AC3E}">
        <p14:creationId xmlns:p14="http://schemas.microsoft.com/office/powerpoint/2010/main" val="19991001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Rockwell Condensed" charset="0"/>
                <a:ea typeface="Rockwell Condensed" charset="0"/>
                <a:cs typeface="Rockwell Condensed" charset="0"/>
              </a:rPr>
              <a:t>Intuition vs. logic of humans and non-humans</a:t>
            </a:r>
          </a:p>
        </p:txBody>
      </p:sp>
      <p:sp>
        <p:nvSpPr>
          <p:cNvPr id="3" name="Content Placeholder 2"/>
          <p:cNvSpPr>
            <a:spLocks noGrp="1"/>
          </p:cNvSpPr>
          <p:nvPr>
            <p:ph idx="1"/>
          </p:nvPr>
        </p:nvSpPr>
        <p:spPr/>
        <p:txBody>
          <a:bodyPr>
            <a:normAutofit/>
          </a:bodyPr>
          <a:lstStyle/>
          <a:p>
            <a:pPr algn="just"/>
            <a:r>
              <a:rPr lang="en-US" dirty="0">
                <a:latin typeface="Times New Roman" charset="0"/>
                <a:ea typeface="Times New Roman" charset="0"/>
                <a:cs typeface="Times New Roman" charset="0"/>
              </a:rPr>
              <a:t>Complex interplay between intuition vs. the logic of the human brain</a:t>
            </a:r>
          </a:p>
          <a:p>
            <a:pPr algn="just"/>
            <a:r>
              <a:rPr lang="en-US" dirty="0">
                <a:latin typeface="Times New Roman" charset="0"/>
                <a:ea typeface="Times New Roman" charset="0"/>
                <a:cs typeface="Times New Roman" charset="0"/>
              </a:rPr>
              <a:t>“intuition” and brain of analytics, algorithm-based data, or artificial intelligence (AI)? </a:t>
            </a:r>
          </a:p>
          <a:p>
            <a:pPr algn="just"/>
            <a:r>
              <a:rPr lang="en-US" dirty="0">
                <a:latin typeface="Times New Roman" charset="0"/>
                <a:ea typeface="Times New Roman" charset="0"/>
                <a:cs typeface="Times New Roman" charset="0"/>
              </a:rPr>
              <a:t>Human intuition vs brain. AI intuition?</a:t>
            </a:r>
          </a:p>
          <a:p>
            <a:pPr algn="just"/>
            <a:r>
              <a:rPr lang="en-US" dirty="0">
                <a:latin typeface="Times New Roman" charset="0"/>
                <a:ea typeface="Times New Roman" charset="0"/>
                <a:cs typeface="Times New Roman" charset="0"/>
              </a:rPr>
              <a:t>Add to this mix the intuition behind not machines or systems that are capable of pattern-interpretation—not just pattern detection—without any risk of subconscious, human bias, and things become even more exciting.</a:t>
            </a:r>
          </a:p>
          <a:p>
            <a:pPr algn="just"/>
            <a:endParaRPr lang="en-US"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1693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Rockwell Condensed" charset="0"/>
                <a:ea typeface="Rockwell Condensed" charset="0"/>
                <a:cs typeface="Rockwell Condensed" charset="0"/>
              </a:rPr>
              <a:t>PLAN WELL IN ADVANCE</a:t>
            </a:r>
          </a:p>
        </p:txBody>
      </p:sp>
      <p:sp>
        <p:nvSpPr>
          <p:cNvPr id="3" name="Content Placeholder 2"/>
          <p:cNvSpPr>
            <a:spLocks noGrp="1"/>
          </p:cNvSpPr>
          <p:nvPr>
            <p:ph idx="1"/>
          </p:nvPr>
        </p:nvSpPr>
        <p:spPr/>
        <p:txBody>
          <a:bodyPr>
            <a:noAutofit/>
          </a:bodyPr>
          <a:lstStyle/>
          <a:p>
            <a:r>
              <a:rPr lang="en-US" sz="2000" dirty="0">
                <a:latin typeface="Times New Roman" charset="0"/>
                <a:ea typeface="Times New Roman" charset="0"/>
                <a:cs typeface="Times New Roman" charset="0"/>
              </a:rPr>
              <a:t>Data analytics = understand and execute at an operational level.</a:t>
            </a:r>
          </a:p>
          <a:p>
            <a:r>
              <a:rPr lang="en-US" sz="2000" dirty="0">
                <a:latin typeface="Times New Roman" charset="0"/>
                <a:ea typeface="Times New Roman" charset="0"/>
                <a:cs typeface="Times New Roman" charset="0"/>
              </a:rPr>
              <a:t>Specifically, data science = actionable insights into the future.</a:t>
            </a:r>
          </a:p>
          <a:p>
            <a:r>
              <a:rPr lang="en-US" sz="2000" dirty="0">
                <a:latin typeface="Times New Roman" charset="0"/>
                <a:ea typeface="Times New Roman" charset="0"/>
                <a:cs typeface="Times New Roman" charset="0"/>
              </a:rPr>
              <a:t>Predictive analytics: </a:t>
            </a:r>
          </a:p>
          <a:p>
            <a:pPr lvl="1"/>
            <a:r>
              <a:rPr lang="en-US" sz="2000" dirty="0">
                <a:latin typeface="Times New Roman" charset="0"/>
                <a:ea typeface="Times New Roman" charset="0"/>
                <a:cs typeface="Times New Roman" charset="0"/>
              </a:rPr>
              <a:t>identify the exact events that cause things to change.</a:t>
            </a:r>
          </a:p>
          <a:p>
            <a:pPr lvl="1"/>
            <a:r>
              <a:rPr lang="en-US" sz="2000" dirty="0">
                <a:latin typeface="Times New Roman" charset="0"/>
                <a:ea typeface="Times New Roman" charset="0"/>
                <a:cs typeface="Times New Roman" charset="0"/>
              </a:rPr>
              <a:t>how this change affects other things in the short, medium, or long term. </a:t>
            </a:r>
          </a:p>
          <a:p>
            <a:pPr marL="228600" lvl="1">
              <a:spcBef>
                <a:spcPts val="1000"/>
              </a:spcBef>
            </a:pPr>
            <a:r>
              <a:rPr lang="en-US" sz="2000" dirty="0">
                <a:latin typeface="Times New Roman" charset="0"/>
                <a:ea typeface="Times New Roman" charset="0"/>
                <a:cs typeface="Times New Roman" charset="0"/>
              </a:rPr>
              <a:t>Prescriptive analytics: </a:t>
            </a:r>
          </a:p>
          <a:p>
            <a:pPr marL="685800" lvl="2">
              <a:spcBef>
                <a:spcPts val="1000"/>
              </a:spcBef>
            </a:pPr>
            <a:r>
              <a:rPr lang="en-US" dirty="0">
                <a:latin typeface="Times New Roman" charset="0"/>
                <a:ea typeface="Times New Roman" charset="0"/>
                <a:cs typeface="Times New Roman" charset="0"/>
              </a:rPr>
              <a:t>shape the outcome of future events by determining causation well in advance.</a:t>
            </a:r>
          </a:p>
          <a:p>
            <a:r>
              <a:rPr lang="en-US" sz="2000" dirty="0">
                <a:latin typeface="Times New Roman" charset="0"/>
                <a:ea typeface="Times New Roman" charset="0"/>
                <a:cs typeface="Times New Roman" charset="0"/>
              </a:rPr>
              <a:t>Use data science to </a:t>
            </a:r>
          </a:p>
          <a:p>
            <a:pPr lvl="1"/>
            <a:r>
              <a:rPr lang="en-US" sz="2000" dirty="0">
                <a:latin typeface="Times New Roman" charset="0"/>
                <a:ea typeface="Times New Roman" charset="0"/>
                <a:cs typeface="Times New Roman" charset="0"/>
              </a:rPr>
              <a:t>find actionable insights on optimal price points for products. </a:t>
            </a:r>
          </a:p>
          <a:p>
            <a:pPr lvl="1"/>
            <a:r>
              <a:rPr lang="en-US" sz="2000" dirty="0">
                <a:latin typeface="Times New Roman" charset="0"/>
                <a:ea typeface="Times New Roman" charset="0"/>
                <a:cs typeface="Times New Roman" charset="0"/>
              </a:rPr>
              <a:t>Accurate demand forecasting</a:t>
            </a:r>
          </a:p>
          <a:p>
            <a:r>
              <a:rPr lang="en-US" sz="2000" dirty="0">
                <a:latin typeface="Times New Roman" charset="0"/>
                <a:ea typeface="Times New Roman" charset="0"/>
                <a:cs typeface="Times New Roman" charset="0"/>
              </a:rPr>
              <a:t>Imagine being able to determine the demand for your products or services well in advance and not just meeting customer expectations but exceeding them. Knowing how to increase a movie’s box office revenue can prove to be a game-changer for distributors and the movie industry is getting increasingly better at it now thanks to data science.</a:t>
            </a:r>
          </a:p>
          <a:p>
            <a:endParaRPr lang="en-US" sz="2000"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22782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Rockwell Condensed" charset="0"/>
                <a:ea typeface="Rockwell Condensed" charset="0"/>
                <a:cs typeface="Rockwell Condensed" charset="0"/>
              </a:rPr>
              <a:t>REV UP SALES</a:t>
            </a:r>
          </a:p>
        </p:txBody>
      </p:sp>
      <p:sp>
        <p:nvSpPr>
          <p:cNvPr id="3" name="Content Placeholder 2"/>
          <p:cNvSpPr>
            <a:spLocks noGrp="1"/>
          </p:cNvSpPr>
          <p:nvPr>
            <p:ph idx="1"/>
          </p:nvPr>
        </p:nvSpPr>
        <p:spPr/>
        <p:txBody>
          <a:bodyPr>
            <a:noAutofit/>
          </a:bodyPr>
          <a:lstStyle/>
          <a:p>
            <a:pPr algn="just"/>
            <a:r>
              <a:rPr lang="en-US" sz="2200" dirty="0">
                <a:latin typeface="Times New Roman" charset="0"/>
                <a:ea typeface="Times New Roman" charset="0"/>
                <a:cs typeface="Times New Roman" charset="0"/>
              </a:rPr>
              <a:t>Data analytics is the modern day equivalent of cold-calling. </a:t>
            </a:r>
          </a:p>
          <a:p>
            <a:pPr algn="just"/>
            <a:r>
              <a:rPr lang="en-US" sz="2200" dirty="0">
                <a:latin typeface="Times New Roman" charset="0"/>
                <a:ea typeface="Times New Roman" charset="0"/>
                <a:cs typeface="Times New Roman" charset="0"/>
              </a:rPr>
              <a:t>The difference is that data analytics is far more insightful and has a far greater success rate.</a:t>
            </a:r>
          </a:p>
          <a:p>
            <a:pPr algn="just"/>
            <a:r>
              <a:rPr lang="en-US" sz="2200" dirty="0">
                <a:latin typeface="Times New Roman" charset="0"/>
                <a:ea typeface="Times New Roman" charset="0"/>
                <a:cs typeface="Times New Roman" charset="0"/>
              </a:rPr>
              <a:t>Many businesses use data analytics tools to strategize their future course of action. </a:t>
            </a:r>
          </a:p>
          <a:p>
            <a:pPr algn="just"/>
            <a:r>
              <a:rPr lang="en-US" sz="2200" dirty="0">
                <a:latin typeface="Times New Roman" charset="0"/>
                <a:ea typeface="Times New Roman" charset="0"/>
                <a:cs typeface="Times New Roman" charset="0"/>
              </a:rPr>
              <a:t>Identifying the right channels using data analytics is a far more important process than it gets credit for. </a:t>
            </a:r>
          </a:p>
          <a:p>
            <a:pPr algn="just"/>
            <a:r>
              <a:rPr lang="en-US" sz="2200" dirty="0">
                <a:latin typeface="Times New Roman" charset="0"/>
                <a:ea typeface="Times New Roman" charset="0"/>
                <a:cs typeface="Times New Roman" charset="0"/>
              </a:rPr>
              <a:t>According to a study by The Economist Intelligence Unit (EUI) and marketing firm ZS, a very small percentage of companies that consider data analytics an integral part of their sales and marketing efforts actually ‘get it right’.</a:t>
            </a:r>
          </a:p>
          <a:p>
            <a:pPr algn="just"/>
            <a:r>
              <a:rPr lang="en-US" sz="2200" dirty="0">
                <a:latin typeface="Times New Roman" charset="0"/>
                <a:ea typeface="Times New Roman" charset="0"/>
                <a:cs typeface="Times New Roman" charset="0"/>
              </a:rPr>
              <a:t>Merely incorporating data analytics into your business because everyone else is doing it doesn’t help. </a:t>
            </a:r>
            <a:br>
              <a:rPr lang="en-US" sz="2200" dirty="0">
                <a:latin typeface="Times New Roman" charset="0"/>
                <a:ea typeface="Times New Roman" charset="0"/>
                <a:cs typeface="Times New Roman" charset="0"/>
              </a:rPr>
            </a:br>
            <a:endParaRPr lang="en-US" sz="2200" dirty="0">
              <a:latin typeface="Times New Roman" charset="0"/>
              <a:ea typeface="Times New Roman" charset="0"/>
              <a:cs typeface="Times New Roman" charset="0"/>
            </a:endParaRPr>
          </a:p>
        </p:txBody>
      </p:sp>
      <p:cxnSp>
        <p:nvCxnSpPr>
          <p:cNvPr id="5" name="Straight Connector 4"/>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55283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38200" y="963877"/>
            <a:ext cx="3494362" cy="4930246"/>
          </a:xfrm>
        </p:spPr>
        <p:txBody>
          <a:bodyPr>
            <a:normAutofit/>
          </a:bodyPr>
          <a:lstStyle/>
          <a:p>
            <a:pPr algn="ctr"/>
            <a:r>
              <a:rPr lang="en-US" b="1" dirty="0">
                <a:solidFill>
                  <a:schemeClr val="accent1"/>
                </a:solidFill>
                <a:latin typeface="Rockwell Condensed" charset="0"/>
                <a:ea typeface="Rockwell Condensed" charset="0"/>
                <a:cs typeface="Rockwell Condensed" charset="0"/>
              </a:rPr>
              <a:t>THE END</a:t>
            </a:r>
          </a:p>
        </p:txBody>
      </p:sp>
      <p:sp>
        <p:nvSpPr>
          <p:cNvPr id="3" name="Content Placeholder 2"/>
          <p:cNvSpPr>
            <a:spLocks noGrp="1"/>
          </p:cNvSpPr>
          <p:nvPr>
            <p:ph idx="1"/>
          </p:nvPr>
        </p:nvSpPr>
        <p:spPr>
          <a:xfrm>
            <a:off x="4976031" y="963877"/>
            <a:ext cx="6784169" cy="4930246"/>
          </a:xfrm>
        </p:spPr>
        <p:txBody>
          <a:bodyPr anchor="ct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4400" b="1">
                <a:latin typeface="Rockwell Condensed" charset="0"/>
                <a:ea typeface="Rockwell Condensed" charset="0"/>
                <a:cs typeface="Rockwell Condensed" charset="0"/>
              </a:rPr>
              <a:t>THANK YOU</a:t>
            </a:r>
            <a:endParaRPr lang="en-US" sz="4400" b="1" dirty="0">
              <a:latin typeface="Rockwell Condensed" charset="0"/>
              <a:ea typeface="Rockwell Condensed" charset="0"/>
              <a:cs typeface="Rockwell Condensed" charset="0"/>
            </a:endParaRPr>
          </a:p>
        </p:txBody>
      </p:sp>
    </p:spTree>
    <p:extLst>
      <p:ext uri="{BB962C8B-B14F-4D97-AF65-F5344CB8AC3E}">
        <p14:creationId xmlns:p14="http://schemas.microsoft.com/office/powerpoint/2010/main" val="14942780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352747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077468"/>
          </a:xfrm>
        </p:spPr>
        <p:txBody>
          <a:bodyPr>
            <a:normAutofit/>
          </a:bodyPr>
          <a:lstStyle/>
          <a:p>
            <a:r>
              <a:rPr lang="en-GB" sz="4400" b="1" dirty="0">
                <a:latin typeface="Rockwell Condensed" charset="0"/>
                <a:ea typeface="Rockwell Condensed" charset="0"/>
                <a:cs typeface="Rockwell Condensed" charset="0"/>
              </a:rPr>
              <a:t>The real job</a:t>
            </a:r>
            <a:r>
              <a:rPr lang="is-IS" sz="4400" b="1" dirty="0">
                <a:latin typeface="Rockwell Condensed" charset="0"/>
                <a:ea typeface="Rockwell Condensed" charset="0"/>
                <a:cs typeface="Rockwell Condensed" charset="0"/>
              </a:rPr>
              <a:t>…</a:t>
            </a:r>
            <a:endParaRPr lang="en-GB" sz="4400" b="1" dirty="0">
              <a:latin typeface="Rockwell Condensed" charset="0"/>
              <a:ea typeface="Rockwell Condensed" charset="0"/>
              <a:cs typeface="Rockwell Condensed" charset="0"/>
            </a:endParaRPr>
          </a:p>
        </p:txBody>
      </p:sp>
      <p:graphicFrame>
        <p:nvGraphicFramePr>
          <p:cNvPr id="5" name="Content Placeholder 4"/>
          <p:cNvGraphicFramePr>
            <a:graphicFrameLocks noGrp="1"/>
          </p:cNvGraphicFramePr>
          <p:nvPr>
            <p:ph idx="1"/>
            <p:extLst/>
          </p:nvPr>
        </p:nvGraphicFramePr>
        <p:xfrm>
          <a:off x="1069975" y="2320925"/>
          <a:ext cx="10058400" cy="385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7" name="Straight Connector 6"/>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3840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052068"/>
          </a:xfrm>
        </p:spPr>
        <p:txBody>
          <a:bodyPr>
            <a:normAutofit/>
          </a:bodyPr>
          <a:lstStyle/>
          <a:p>
            <a:r>
              <a:rPr lang="en-GB" sz="4400" b="1" dirty="0">
                <a:latin typeface="Rockwell Condensed" charset="0"/>
                <a:ea typeface="Rockwell Condensed" charset="0"/>
                <a:cs typeface="Rockwell Condensed" charset="0"/>
              </a:rPr>
              <a:t>Key functions</a:t>
            </a:r>
          </a:p>
        </p:txBody>
      </p:sp>
      <p:graphicFrame>
        <p:nvGraphicFramePr>
          <p:cNvPr id="5" name="Content Placeholder 4"/>
          <p:cNvGraphicFramePr>
            <a:graphicFrameLocks noGrp="1"/>
          </p:cNvGraphicFramePr>
          <p:nvPr>
            <p:ph idx="1"/>
            <p:extLst/>
          </p:nvPr>
        </p:nvGraphicFramePr>
        <p:xfrm>
          <a:off x="1069975" y="2320925"/>
          <a:ext cx="10058400" cy="385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7" name="Straight Connector 6"/>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257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052068"/>
          </a:xfrm>
        </p:spPr>
        <p:txBody>
          <a:bodyPr>
            <a:normAutofit/>
          </a:bodyPr>
          <a:lstStyle/>
          <a:p>
            <a:r>
              <a:rPr lang="en-GB" sz="4400" b="1" dirty="0">
                <a:latin typeface="Rockwell Condensed" charset="0"/>
                <a:ea typeface="Rockwell Condensed" charset="0"/>
                <a:cs typeface="Rockwell Condensed" charset="0"/>
              </a:rPr>
              <a:t>Key functions, iterative</a:t>
            </a:r>
          </a:p>
        </p:txBody>
      </p:sp>
      <p:cxnSp>
        <p:nvCxnSpPr>
          <p:cNvPr id="7" name="Straight Connector 6"/>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82779C61-ABF8-FB49-BF08-E950C3BA0D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8201" y="1660131"/>
            <a:ext cx="4841693" cy="4900309"/>
          </a:xfrm>
          <a:prstGeom prst="rect">
            <a:avLst/>
          </a:prstGeom>
        </p:spPr>
      </p:pic>
    </p:spTree>
    <p:extLst>
      <p:ext uri="{BB962C8B-B14F-4D97-AF65-F5344CB8AC3E}">
        <p14:creationId xmlns:p14="http://schemas.microsoft.com/office/powerpoint/2010/main" val="1986019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128268"/>
          </a:xfrm>
        </p:spPr>
        <p:txBody>
          <a:bodyPr>
            <a:normAutofit/>
          </a:bodyPr>
          <a:lstStyle/>
          <a:p>
            <a:r>
              <a:rPr lang="en-GB" sz="4400" b="1" dirty="0">
                <a:latin typeface="Rockwell Condensed" charset="0"/>
                <a:ea typeface="Rockwell Condensed" charset="0"/>
                <a:cs typeface="Rockwell Condensed" charset="0"/>
              </a:rPr>
              <a:t>Type of Work</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658" y="2105026"/>
            <a:ext cx="10217034" cy="4283074"/>
          </a:xfrm>
        </p:spPr>
      </p:pic>
      <p:sp>
        <p:nvSpPr>
          <p:cNvPr id="5" name="Frame 4"/>
          <p:cNvSpPr/>
          <p:nvPr/>
        </p:nvSpPr>
        <p:spPr>
          <a:xfrm>
            <a:off x="7772400" y="2578100"/>
            <a:ext cx="2794000" cy="6223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Frame 8"/>
          <p:cNvSpPr/>
          <p:nvPr/>
        </p:nvSpPr>
        <p:spPr>
          <a:xfrm>
            <a:off x="6007100" y="3499907"/>
            <a:ext cx="3086100" cy="6223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p:cNvSpPr txBox="1"/>
          <p:nvPr/>
        </p:nvSpPr>
        <p:spPr>
          <a:xfrm>
            <a:off x="984504" y="6318275"/>
            <a:ext cx="10290048" cy="738664"/>
          </a:xfrm>
          <a:prstGeom prst="rect">
            <a:avLst/>
          </a:prstGeom>
          <a:noFill/>
        </p:spPr>
        <p:txBody>
          <a:bodyPr wrap="square" rtlCol="0">
            <a:spAutoFit/>
          </a:bodyPr>
          <a:lstStyle/>
          <a:p>
            <a:r>
              <a:rPr lang="en-US" sz="1400" dirty="0">
                <a:hlinkClick r:id="rId3"/>
              </a:rPr>
              <a:t>https://www.forbes.com/sites/gilpress/2016/03/23/data-preparation-most-time-consuming-least-enjoyable-data-science-task-survey-says</a:t>
            </a:r>
            <a:r>
              <a:rPr lang="en-US" sz="1400">
                <a:hlinkClick r:id="rId3"/>
              </a:rPr>
              <a:t>/#43f15d196f63</a:t>
            </a:r>
            <a:endParaRPr lang="en-US" sz="1400"/>
          </a:p>
          <a:p>
            <a:endParaRPr lang="en-US" sz="1400" dirty="0"/>
          </a:p>
        </p:txBody>
      </p:sp>
      <p:cxnSp>
        <p:nvCxnSpPr>
          <p:cNvPr id="13" name="Straight Connector 12"/>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77508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10058400" cy="1153742"/>
          </a:xfrm>
        </p:spPr>
        <p:txBody>
          <a:bodyPr>
            <a:normAutofit/>
          </a:bodyPr>
          <a:lstStyle/>
          <a:p>
            <a:r>
              <a:rPr lang="en-GB" sz="4400" b="1" dirty="0">
                <a:latin typeface="Rockwell Condensed" charset="0"/>
                <a:ea typeface="Rockwell Condensed" charset="0"/>
                <a:cs typeface="Rockwell Condensed" charset="0"/>
              </a:rPr>
              <a:t>More work</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0854" y="2084436"/>
            <a:ext cx="10216642" cy="4324254"/>
          </a:xfrm>
        </p:spPr>
      </p:pic>
      <p:sp>
        <p:nvSpPr>
          <p:cNvPr id="5" name="Frame 4"/>
          <p:cNvSpPr/>
          <p:nvPr/>
        </p:nvSpPr>
        <p:spPr>
          <a:xfrm>
            <a:off x="7124700" y="2565400"/>
            <a:ext cx="1656000" cy="4572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Frame 10"/>
          <p:cNvSpPr/>
          <p:nvPr/>
        </p:nvSpPr>
        <p:spPr>
          <a:xfrm>
            <a:off x="6296700" y="3468662"/>
            <a:ext cx="3075900" cy="457200"/>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extBox 6"/>
          <p:cNvSpPr txBox="1"/>
          <p:nvPr/>
        </p:nvSpPr>
        <p:spPr>
          <a:xfrm>
            <a:off x="990854" y="6262389"/>
            <a:ext cx="10290048" cy="738664"/>
          </a:xfrm>
          <a:prstGeom prst="rect">
            <a:avLst/>
          </a:prstGeom>
          <a:noFill/>
        </p:spPr>
        <p:txBody>
          <a:bodyPr wrap="square" rtlCol="0">
            <a:spAutoFit/>
          </a:bodyPr>
          <a:lstStyle/>
          <a:p>
            <a:r>
              <a:rPr lang="en-US" sz="1400" dirty="0">
                <a:hlinkClick r:id="rId3"/>
              </a:rPr>
              <a:t>https://www.forbes.com/sites/gilpress/2016/03/23/data-preparation-most-time-consuming-least-enjoyable-data-science-task-survey-says/#43f15d196f63</a:t>
            </a:r>
            <a:endParaRPr lang="en-US" sz="1400" dirty="0"/>
          </a:p>
          <a:p>
            <a:endParaRPr lang="en-US" sz="1400" dirty="0"/>
          </a:p>
        </p:txBody>
      </p:sp>
      <p:cxnSp>
        <p:nvCxnSpPr>
          <p:cNvPr id="13" name="Straight Connector 12"/>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684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Rockwell Condensed" charset="0"/>
                <a:ea typeface="Rockwell Condensed" charset="0"/>
                <a:cs typeface="Rockwell Condensed" charset="0"/>
              </a:rPr>
              <a:t>Data Governance </a:t>
            </a:r>
          </a:p>
        </p:txBody>
      </p:sp>
      <p:sp>
        <p:nvSpPr>
          <p:cNvPr id="3" name="Content Placeholder 2"/>
          <p:cNvSpPr>
            <a:spLocks noGrp="1"/>
          </p:cNvSpPr>
          <p:nvPr>
            <p:ph idx="1"/>
          </p:nvPr>
        </p:nvSpPr>
        <p:spPr>
          <a:xfrm>
            <a:off x="838200" y="1825624"/>
            <a:ext cx="10515600" cy="4600575"/>
          </a:xfrm>
        </p:spPr>
        <p:txBody>
          <a:bodyPr>
            <a:normAutofit lnSpcReduction="10000"/>
          </a:bodyPr>
          <a:lstStyle/>
          <a:p>
            <a:pPr marL="171450" indent="-171450">
              <a:spcAft>
                <a:spcPts val="600"/>
              </a:spcAft>
              <a:buFont typeface="Arial" panose="020B0604020202020204" pitchFamily="34" charset="0"/>
              <a:buChar char="•"/>
            </a:pPr>
            <a:r>
              <a:rPr lang="en-MY" dirty="0">
                <a:latin typeface="Times New Roman" charset="0"/>
                <a:ea typeface="Times New Roman" charset="0"/>
                <a:cs typeface="Times New Roman" charset="0"/>
              </a:rPr>
              <a:t>Data </a:t>
            </a:r>
            <a:r>
              <a:rPr lang="en-MY" i="1" dirty="0">
                <a:latin typeface="Times New Roman" charset="0"/>
                <a:ea typeface="Times New Roman" charset="0"/>
                <a:cs typeface="Times New Roman" charset="0"/>
              </a:rPr>
              <a:t>governance</a:t>
            </a:r>
            <a:r>
              <a:rPr lang="en-MY" dirty="0">
                <a:latin typeface="Times New Roman" charset="0"/>
                <a:ea typeface="Times New Roman" charset="0"/>
                <a:cs typeface="Times New Roman" charset="0"/>
              </a:rPr>
              <a:t> refers to overall management of the availability, usability, integrity and security of data.</a:t>
            </a:r>
          </a:p>
          <a:p>
            <a:pPr marL="171450" indent="-171450">
              <a:spcAft>
                <a:spcPts val="600"/>
              </a:spcAft>
              <a:buFont typeface="Arial" panose="020B0604020202020204" pitchFamily="34" charset="0"/>
              <a:buChar char="•"/>
            </a:pPr>
            <a:r>
              <a:rPr lang="en-MY" dirty="0">
                <a:latin typeface="Times New Roman" charset="0"/>
                <a:ea typeface="Times New Roman" charset="0"/>
                <a:cs typeface="Times New Roman" charset="0"/>
              </a:rPr>
              <a:t>A good governance has:</a:t>
            </a:r>
          </a:p>
          <a:p>
            <a:pPr marL="800100" lvl="1" indent="-342900">
              <a:spcAft>
                <a:spcPts val="600"/>
              </a:spcAft>
              <a:buFont typeface="Courier New" charset="0"/>
              <a:buChar char="o"/>
            </a:pPr>
            <a:r>
              <a:rPr lang="en-MY" dirty="0">
                <a:latin typeface="Times New Roman" charset="0"/>
                <a:ea typeface="Times New Roman" charset="0"/>
                <a:cs typeface="Times New Roman" charset="0"/>
              </a:rPr>
              <a:t>A governing body.</a:t>
            </a:r>
          </a:p>
          <a:p>
            <a:pPr marL="800100" lvl="1" indent="-342900">
              <a:spcAft>
                <a:spcPts val="600"/>
              </a:spcAft>
              <a:buFont typeface="Courier New" charset="0"/>
              <a:buChar char="o"/>
            </a:pPr>
            <a:r>
              <a:rPr lang="en-MY" dirty="0">
                <a:latin typeface="Times New Roman" charset="0"/>
                <a:ea typeface="Times New Roman" charset="0"/>
                <a:cs typeface="Times New Roman" charset="0"/>
              </a:rPr>
              <a:t>Defined set of procedures.</a:t>
            </a:r>
          </a:p>
          <a:p>
            <a:pPr marL="800100" lvl="1" indent="-342900">
              <a:spcAft>
                <a:spcPts val="600"/>
              </a:spcAft>
              <a:buFont typeface="Courier New" charset="0"/>
              <a:buChar char="o"/>
            </a:pPr>
            <a:r>
              <a:rPr lang="en-MY" dirty="0">
                <a:latin typeface="Times New Roman" charset="0"/>
                <a:ea typeface="Times New Roman" charset="0"/>
                <a:cs typeface="Times New Roman" charset="0"/>
              </a:rPr>
              <a:t>A plan of execution – in terms of creating, developing, accessing, consistency, updating, authorization, etc.</a:t>
            </a:r>
          </a:p>
          <a:p>
            <a:pPr marL="171450" indent="-171450">
              <a:spcAft>
                <a:spcPts val="600"/>
              </a:spcAft>
              <a:buFont typeface="Arial" panose="020B0604020202020204" pitchFamily="34" charset="0"/>
              <a:buChar char="•"/>
            </a:pPr>
            <a:r>
              <a:rPr lang="en-MY" dirty="0">
                <a:latin typeface="Times New Roman" charset="0"/>
                <a:ea typeface="Times New Roman" charset="0"/>
                <a:cs typeface="Times New Roman" charset="0"/>
              </a:rPr>
              <a:t>Data Governance should not be another administrative hurdle – it should be an enablement engine.</a:t>
            </a:r>
          </a:p>
          <a:p>
            <a:pPr marL="171450" indent="-171450">
              <a:spcAft>
                <a:spcPts val="600"/>
              </a:spcAft>
              <a:buFont typeface="Arial" panose="020B0604020202020204" pitchFamily="34" charset="0"/>
              <a:buChar char="•"/>
            </a:pPr>
            <a:r>
              <a:rPr lang="en-MY" dirty="0">
                <a:latin typeface="Times New Roman" charset="0"/>
                <a:ea typeface="Times New Roman" charset="0"/>
                <a:cs typeface="Times New Roman" charset="0"/>
              </a:rPr>
              <a:t>Whether or not you </a:t>
            </a:r>
            <a:r>
              <a:rPr lang="en-MY" i="1" dirty="0">
                <a:latin typeface="Times New Roman" charset="0"/>
                <a:ea typeface="Times New Roman" charset="0"/>
                <a:cs typeface="Times New Roman" charset="0"/>
              </a:rPr>
              <a:t>do</a:t>
            </a:r>
            <a:r>
              <a:rPr lang="en-MY" dirty="0">
                <a:latin typeface="Times New Roman" charset="0"/>
                <a:ea typeface="Times New Roman" charset="0"/>
                <a:cs typeface="Times New Roman" charset="0"/>
              </a:rPr>
              <a:t> Data Governance, you </a:t>
            </a:r>
            <a:r>
              <a:rPr lang="en-MY" i="1" dirty="0">
                <a:latin typeface="Times New Roman" charset="0"/>
                <a:ea typeface="Times New Roman" charset="0"/>
                <a:cs typeface="Times New Roman" charset="0"/>
              </a:rPr>
              <a:t>have</a:t>
            </a:r>
            <a:r>
              <a:rPr lang="en-MY" dirty="0">
                <a:latin typeface="Times New Roman" charset="0"/>
                <a:ea typeface="Times New Roman" charset="0"/>
                <a:cs typeface="Times New Roman" charset="0"/>
              </a:rPr>
              <a:t> Data Governance.</a:t>
            </a:r>
          </a:p>
          <a:p>
            <a:pPr>
              <a:spcAft>
                <a:spcPts val="600"/>
              </a:spcAft>
            </a:pPr>
            <a:endParaRPr lang="en-US" dirty="0">
              <a:latin typeface="Times New Roman" charset="0"/>
              <a:ea typeface="Times New Roman" charset="0"/>
              <a:cs typeface="Times New Roman" charset="0"/>
            </a:endParaRPr>
          </a:p>
        </p:txBody>
      </p:sp>
      <p:cxnSp>
        <p:nvCxnSpPr>
          <p:cNvPr id="6" name="Straight Connector 5"/>
          <p:cNvCxnSpPr/>
          <p:nvPr/>
        </p:nvCxnSpPr>
        <p:spPr>
          <a:xfrm>
            <a:off x="838199" y="1483316"/>
            <a:ext cx="10080000" cy="0"/>
          </a:xfrm>
          <a:prstGeom prst="line">
            <a:avLst/>
          </a:prstGeom>
          <a:ln w="635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2586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E043658F395E46A3AE8BDD313FDB99" ma:contentTypeVersion="7" ma:contentTypeDescription="Create a new document." ma:contentTypeScope="" ma:versionID="84a86ab0213e2e3e2df4af444e4c2ecb">
  <xsd:schema xmlns:xsd="http://www.w3.org/2001/XMLSchema" xmlns:xs="http://www.w3.org/2001/XMLSchema" xmlns:p="http://schemas.microsoft.com/office/2006/metadata/properties" xmlns:ns2="d2f15dc7-30ca-4c17-8137-8f624fe053ae" xmlns:ns3="c9b6ecfe-021a-408b-b0f2-06595fd267a3" targetNamespace="http://schemas.microsoft.com/office/2006/metadata/properties" ma:root="true" ma:fieldsID="2b719f54a2f6ca318b2d4c7a43152dd0" ns2:_="" ns3:_="">
    <xsd:import namespace="d2f15dc7-30ca-4c17-8137-8f624fe053ae"/>
    <xsd:import namespace="c9b6ecfe-021a-408b-b0f2-06595fd267a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f15dc7-30ca-4c17-8137-8f624fe053ae"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9b6ecfe-021a-408b-b0f2-06595fd267a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3311905-F3DB-4C2F-AB70-F362002A15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2f15dc7-30ca-4c17-8137-8f624fe053ae"/>
    <ds:schemaRef ds:uri="c9b6ecfe-021a-408b-b0f2-06595fd267a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C32AD-DB9F-405D-A6BA-4B81B4523906}">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01D47A58-ADBF-46FA-8327-879C67FF4AC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3182</TotalTime>
  <Words>2568</Words>
  <Application>Microsoft Macintosh PowerPoint</Application>
  <PresentationFormat>Widescreen</PresentationFormat>
  <Paragraphs>305</Paragraphs>
  <Slides>35</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Arial</vt:lpstr>
      <vt:lpstr>Calibri</vt:lpstr>
      <vt:lpstr>Calibri Light</vt:lpstr>
      <vt:lpstr>Courier New</vt:lpstr>
      <vt:lpstr>Rockwell Condensed</vt:lpstr>
      <vt:lpstr>Times</vt:lpstr>
      <vt:lpstr>Times New Roman</vt:lpstr>
      <vt:lpstr>Wingdings</vt:lpstr>
      <vt:lpstr>Office Theme</vt:lpstr>
      <vt:lpstr>Data, Knowledge &amp; Science – Thinking Outside Data</vt:lpstr>
      <vt:lpstr>This is where you guys come in.</vt:lpstr>
      <vt:lpstr>DATA</vt:lpstr>
      <vt:lpstr>The real job…</vt:lpstr>
      <vt:lpstr>Key functions</vt:lpstr>
      <vt:lpstr>Key functions, iterative</vt:lpstr>
      <vt:lpstr>Type of Work</vt:lpstr>
      <vt:lpstr>More work</vt:lpstr>
      <vt:lpstr>Data Governance </vt:lpstr>
      <vt:lpstr>DATA</vt:lpstr>
      <vt:lpstr>Data Governance </vt:lpstr>
      <vt:lpstr>Data Governance </vt:lpstr>
      <vt:lpstr>Data Architecture Management</vt:lpstr>
      <vt:lpstr>Creating Data:</vt:lpstr>
      <vt:lpstr>Data Creation</vt:lpstr>
      <vt:lpstr>Open Data</vt:lpstr>
      <vt:lpstr>Organizing Data:</vt:lpstr>
      <vt:lpstr>Data Development</vt:lpstr>
      <vt:lpstr>Database Operations Management</vt:lpstr>
      <vt:lpstr>Data Security Management</vt:lpstr>
      <vt:lpstr>Accessing Data:</vt:lpstr>
      <vt:lpstr>Looking after and Sharing Your Data:</vt:lpstr>
      <vt:lpstr>KNOWLEDGE</vt:lpstr>
      <vt:lpstr>Time to work</vt:lpstr>
      <vt:lpstr>Task 1 – Data Profiling</vt:lpstr>
      <vt:lpstr>Task 2 - Do the following:</vt:lpstr>
      <vt:lpstr>Task 2 – Your Analytics Task</vt:lpstr>
      <vt:lpstr>Task 3</vt:lpstr>
      <vt:lpstr>Task 3 – Things to do:</vt:lpstr>
      <vt:lpstr>KNOWLEDGE</vt:lpstr>
      <vt:lpstr>Intuition vs. logic of humans and non-humans</vt:lpstr>
      <vt:lpstr>PLAN WELL IN ADVANCE</vt:lpstr>
      <vt:lpstr>REV UP SALES</vt:lpstr>
      <vt:lpstr>THE END</vt:lpstr>
      <vt:lpstr>PowerPoint Presentation</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Knowledge &amp; Science – Thinking Outside Data</dc:title>
  <dc:creator>rishwaraj@thecads.org</dc:creator>
  <cp:lastModifiedBy>User ADAX 3</cp:lastModifiedBy>
  <cp:revision>99</cp:revision>
  <dcterms:created xsi:type="dcterms:W3CDTF">2017-08-01T01:09:21Z</dcterms:created>
  <dcterms:modified xsi:type="dcterms:W3CDTF">2018-03-22T08:54:33Z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0x01010050E043658F395E46A3AE8BDD313FDB99</vt:lpwstr>
  </property>
</Properties>
</file>